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charts/chart28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26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Default Extension="xlsx" ContentType="application/vnd.openxmlformats-officedocument.spreadsheetml.sheet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notesMasterIdLst>
    <p:notesMasterId r:id="rId35"/>
  </p:notesMasterIdLst>
  <p:sldIdLst>
    <p:sldId id="256" r:id="rId2"/>
    <p:sldId id="289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>
        <p:scale>
          <a:sx n="46" d="100"/>
          <a:sy n="46" d="100"/>
        </p:scale>
        <p:origin x="-131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0;&#1084;&#1073;&#1091;&#1083;&#1072;&#1090;&#1086;&#1088;&#1080;&#1080;%20&#1075;.&#1086;.%20&#1053;&#1072;&#1083;&#1100;&#1095;&#1080;&#1082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0;&#1084;&#1073;&#1091;&#1083;&#1072;&#1090;&#1086;&#1088;&#1080;&#1080;%20&#1075;.&#1086;.%20&#1053;&#1072;&#1083;&#1100;&#1095;&#1080;&#1082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0;&#1084;&#1073;&#1091;&#1083;&#1072;&#1090;&#1086;&#1088;&#1080;&#1080;%20&#1075;.&#1086;.%20&#1053;&#1072;&#1083;&#1100;&#1095;&#1080;&#1082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0;&#1084;&#1073;&#1091;&#1083;&#1090;&#1086;&#1088;&#1080;&#1080;%20&#1062;&#1056;&#1041;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4;&#1080;&#1072;&#1075;&#1088;&#1072;&#1084;&#1084;&#1072;%20&#1057;&#1058;&#1040;&#1062;&#1048;&#1054;&#1053;&#1040;&#1056;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4;&#1080;&#1072;&#1075;&#1088;&#1072;&#1084;&#1084;&#1072;%20&#1057;&#1058;&#1040;&#1062;&#1048;&#1054;&#1053;&#1040;&#1056;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4;&#1080;&#1072;&#1075;&#1088;&#1072;&#1084;&#1084;&#1072;%20&#1057;&#1058;&#1040;&#1062;&#1048;&#1054;&#1053;&#1040;&#1056;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4;&#1080;&#1072;&#1075;&#1088;&#1072;&#1084;&#1084;&#1072;%20&#1057;&#1058;&#1040;&#1062;&#1048;&#1054;&#1053;&#1040;&#1056;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4;&#1080;&#1072;&#1075;&#1088;&#1072;&#1084;&#1084;&#1072;%20&#1057;&#1058;&#1040;&#1062;&#1048;&#1054;&#1053;&#1040;&#1056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0;&#1084;&#1073;&#1091;&#1083;&#1090;&#1086;&#1088;&#1080;&#1080;%20&#1062;&#1056;&#1041;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4;&#1080;&#1072;&#1075;&#1088;&#1072;&#1084;&#1084;&#1072;%20&#1057;&#1058;&#1040;&#1062;&#1048;&#1054;&#1053;&#1040;&#1056;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4;&#1080;&#1072;&#1075;&#1088;&#1072;&#1084;&#1084;&#1072;%20&#1057;&#1058;&#1040;&#1062;&#1048;&#1054;&#1053;&#1040;&#1056;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4;&#1080;&#1072;&#1075;&#1088;&#1072;&#1084;&#1084;&#1072;%20&#1057;&#1058;&#1040;&#1062;&#1048;&#1054;&#1053;&#1040;&#1056;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4;&#1080;&#1072;&#1075;&#1088;&#1072;&#1084;&#1084;&#1072;%20&#1057;&#1058;&#1040;&#1062;&#1048;&#1054;&#1053;&#1040;&#1056;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4;&#1080;&#1072;&#1075;&#1088;&#1072;&#1084;&#1084;&#1072;%20&#1057;&#1058;&#1040;&#1062;&#1048;&#1054;&#1053;&#1040;&#1056;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4;&#1080;&#1072;&#1075;&#1088;&#1072;&#1084;&#1084;&#1072;%20&#1057;&#1058;&#1040;&#1062;&#1048;&#1054;&#1053;&#1040;&#1056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0;&#1084;&#1073;&#1091;&#1083;&#1072;&#1090;&#1086;&#1088;&#1080;&#1080;%20&#1075;.&#1086;.%20&#1053;&#1072;&#1083;&#1100;&#1095;&#1080;&#1082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0;&#1084;&#1073;&#1091;&#1083;&#1090;&#1086;&#1088;&#1080;&#1080;%20&#1062;&#1056;&#1041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0;&#1072;&#1090;&#1080;&#1084;&#1072;\Desktop\&#1040;&#1084;&#1073;&#1091;&#1083;&#1072;&#1090;&#1086;&#1088;&#1080;&#1080;%20&#1075;.&#1086;.%20&#1053;&#1072;&#1083;&#1100;&#1095;&#1080;&#1082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b="0"/>
            </a:pPr>
            <a:r>
              <a:rPr lang="ru-RU" sz="1500" b="1">
                <a:latin typeface="Times New Roman" pitchFamily="18" charset="0"/>
                <a:cs typeface="Times New Roman" pitchFamily="18" charset="0"/>
              </a:rPr>
              <a:t>Амбулатории по</a:t>
            </a:r>
            <a:r>
              <a:rPr lang="ru-RU" sz="1500" b="1" baseline="0">
                <a:latin typeface="Times New Roman" pitchFamily="18" charset="0"/>
                <a:cs typeface="Times New Roman" pitchFamily="18" charset="0"/>
              </a:rPr>
              <a:t> г.о. Нальчик</a:t>
            </a:r>
            <a:endParaRPr lang="ru-RU" sz="1500" b="1">
              <a:latin typeface="Times New Roman" pitchFamily="18" charset="0"/>
              <a:cs typeface="Times New Roman" pitchFamily="18" charset="0"/>
            </a:endParaRP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Лист1!$A$2:$A$10</c:f>
              <c:strCache>
                <c:ptCount val="9"/>
                <c:pt idx="0">
                  <c:v>Городская поликлиника №7</c:v>
                </c:pt>
                <c:pt idx="1">
                  <c:v>Городская детская поликлиника №2</c:v>
                </c:pt>
                <c:pt idx="2">
                  <c:v>Городская детская поликлиника №1</c:v>
                </c:pt>
                <c:pt idx="3">
                  <c:v>Городская поликлиника №5</c:v>
                </c:pt>
                <c:pt idx="4">
                  <c:v>В СРЕДНЕМ ПО КБР</c:v>
                </c:pt>
                <c:pt idx="5">
                  <c:v>Городская поликлиника №1</c:v>
                </c:pt>
                <c:pt idx="6">
                  <c:v>Городская поликлиника №4</c:v>
                </c:pt>
                <c:pt idx="7">
                  <c:v>Медицинский консультативно-диагностический центр</c:v>
                </c:pt>
                <c:pt idx="8">
                  <c:v>Городская поликлиника №2</c:v>
                </c:pt>
              </c:strCache>
            </c:strRef>
          </c:cat>
          <c:val>
            <c:numRef>
              <c:f>Лист1!$B$2:$B$10</c:f>
              <c:numCache>
                <c:formatCode>0%</c:formatCode>
                <c:ptCount val="9"/>
                <c:pt idx="0">
                  <c:v>0.49000000000000032</c:v>
                </c:pt>
                <c:pt idx="1">
                  <c:v>0.54</c:v>
                </c:pt>
                <c:pt idx="2">
                  <c:v>0.60000000000000064</c:v>
                </c:pt>
                <c:pt idx="3">
                  <c:v>0.67000000000000171</c:v>
                </c:pt>
                <c:pt idx="4">
                  <c:v>0.69000000000000139</c:v>
                </c:pt>
                <c:pt idx="5">
                  <c:v>0.72000000000000064</c:v>
                </c:pt>
                <c:pt idx="6">
                  <c:v>0.8</c:v>
                </c:pt>
                <c:pt idx="7">
                  <c:v>0.82000000000000062</c:v>
                </c:pt>
                <c:pt idx="8">
                  <c:v>0.87000000000000122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Лист1!$A$2:$A$10</c:f>
              <c:strCache>
                <c:ptCount val="9"/>
                <c:pt idx="0">
                  <c:v>Городская поликлиника №7</c:v>
                </c:pt>
                <c:pt idx="1">
                  <c:v>Городская детская поликлиника №2</c:v>
                </c:pt>
                <c:pt idx="2">
                  <c:v>Городская детская поликлиника №1</c:v>
                </c:pt>
                <c:pt idx="3">
                  <c:v>Городская поликлиника №5</c:v>
                </c:pt>
                <c:pt idx="4">
                  <c:v>В СРЕДНЕМ ПО КБР</c:v>
                </c:pt>
                <c:pt idx="5">
                  <c:v>Городская поликлиника №1</c:v>
                </c:pt>
                <c:pt idx="6">
                  <c:v>Городская поликлиника №4</c:v>
                </c:pt>
                <c:pt idx="7">
                  <c:v>Медицинский консультативно-диагностический центр</c:v>
                </c:pt>
                <c:pt idx="8">
                  <c:v>Городская поликлиника №2</c:v>
                </c:pt>
              </c:strCache>
            </c:strRef>
          </c:cat>
          <c:val>
            <c:numRef>
              <c:f>Лист1!$C$2:$C$10</c:f>
              <c:numCache>
                <c:formatCode>0%</c:formatCode>
                <c:ptCount val="9"/>
                <c:pt idx="0">
                  <c:v>0.41000000000000031</c:v>
                </c:pt>
                <c:pt idx="1">
                  <c:v>0.28000000000000008</c:v>
                </c:pt>
                <c:pt idx="2">
                  <c:v>0.32000000000000067</c:v>
                </c:pt>
                <c:pt idx="3">
                  <c:v>0.2200000000000002</c:v>
                </c:pt>
                <c:pt idx="4">
                  <c:v>0.21000000000000021</c:v>
                </c:pt>
                <c:pt idx="5">
                  <c:v>0.2200000000000002</c:v>
                </c:pt>
                <c:pt idx="6">
                  <c:v>0.14000000000000001</c:v>
                </c:pt>
                <c:pt idx="7">
                  <c:v>8.0000000000000168E-2</c:v>
                </c:pt>
                <c:pt idx="8">
                  <c:v>2.0000000000000042E-2</c:v>
                </c:pt>
              </c:numCache>
            </c:numRef>
          </c:val>
        </c:ser>
        <c:gapWidth val="75"/>
        <c:overlap val="-25"/>
        <c:axId val="91118208"/>
        <c:axId val="91152768"/>
      </c:barChart>
      <c:catAx>
        <c:axId val="91118208"/>
        <c:scaling>
          <c:orientation val="minMax"/>
        </c:scaling>
        <c:axPos val="l"/>
        <c:majorTickMark val="none"/>
        <c:tickLblPos val="nextTo"/>
        <c:crossAx val="91152768"/>
        <c:crosses val="autoZero"/>
        <c:auto val="1"/>
        <c:lblAlgn val="ctr"/>
        <c:lblOffset val="100"/>
      </c:catAx>
      <c:valAx>
        <c:axId val="91152768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91118208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400"/>
              <a:t>Амбулатории Центральных районных больниц</a:t>
            </a:r>
          </a:p>
        </c:rich>
      </c:tx>
      <c:layout/>
    </c:title>
    <c:plotArea>
      <c:layout/>
      <c:barChart>
        <c:barDir val="bar"/>
        <c:grouping val="stack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Да, полностью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Word]Лист1'!$A$2:$A$13</c:f>
              <c:strCache>
                <c:ptCount val="12"/>
                <c:pt idx="0">
                  <c:v>Терский район</c:v>
                </c:pt>
                <c:pt idx="1">
                  <c:v>с.п. Заюково</c:v>
                </c:pt>
                <c:pt idx="2">
                  <c:v>г.о.Баксан</c:v>
                </c:pt>
                <c:pt idx="3">
                  <c:v>г.о. Прохладный</c:v>
                </c:pt>
                <c:pt idx="4">
                  <c:v>Майский район</c:v>
                </c:pt>
                <c:pt idx="5">
                  <c:v>с.п. Анзорей</c:v>
                </c:pt>
                <c:pt idx="6">
                  <c:v>В СРЕДНЕМ ПО КБР</c:v>
                </c:pt>
                <c:pt idx="7">
                  <c:v>г.Чегем</c:v>
                </c:pt>
                <c:pt idx="8">
                  <c:v>Эльбрусский район</c:v>
                </c:pt>
                <c:pt idx="9">
                  <c:v>Зольский район</c:v>
                </c:pt>
                <c:pt idx="10">
                  <c:v>Черекский район</c:v>
                </c:pt>
                <c:pt idx="11">
                  <c:v>г.Нарткала</c:v>
                </c:pt>
              </c:strCache>
            </c:strRef>
          </c:cat>
          <c:val>
            <c:numRef>
              <c:f>'[Диаграмма в Microsoft Office Word]Лист1'!$B$2:$B$13</c:f>
              <c:numCache>
                <c:formatCode>0%</c:formatCode>
                <c:ptCount val="12"/>
                <c:pt idx="0">
                  <c:v>2.0000000000000011E-2</c:v>
                </c:pt>
                <c:pt idx="1">
                  <c:v>2.0000000000000011E-2</c:v>
                </c:pt>
                <c:pt idx="2">
                  <c:v>6.0000000000000032E-2</c:v>
                </c:pt>
                <c:pt idx="3">
                  <c:v>8.0000000000000043E-2</c:v>
                </c:pt>
                <c:pt idx="4">
                  <c:v>0.1</c:v>
                </c:pt>
                <c:pt idx="5">
                  <c:v>0.14000000000000001</c:v>
                </c:pt>
                <c:pt idx="6">
                  <c:v>0.21000000000000013</c:v>
                </c:pt>
                <c:pt idx="7">
                  <c:v>0.26</c:v>
                </c:pt>
                <c:pt idx="8">
                  <c:v>0.31000000000000028</c:v>
                </c:pt>
                <c:pt idx="9">
                  <c:v>0.31000000000000028</c:v>
                </c:pt>
                <c:pt idx="10">
                  <c:v>0.36000000000000026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Word]Лист1'!$C$1</c:f>
              <c:strCache>
                <c:ptCount val="1"/>
                <c:pt idx="0">
                  <c:v>Больше да, чем нет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Word]Лист1'!$A$2:$A$13</c:f>
              <c:strCache>
                <c:ptCount val="12"/>
                <c:pt idx="0">
                  <c:v>Терский район</c:v>
                </c:pt>
                <c:pt idx="1">
                  <c:v>с.п. Заюково</c:v>
                </c:pt>
                <c:pt idx="2">
                  <c:v>г.о.Баксан</c:v>
                </c:pt>
                <c:pt idx="3">
                  <c:v>г.о. Прохладный</c:v>
                </c:pt>
                <c:pt idx="4">
                  <c:v>Майский район</c:v>
                </c:pt>
                <c:pt idx="5">
                  <c:v>с.п. Анзорей</c:v>
                </c:pt>
                <c:pt idx="6">
                  <c:v>В СРЕДНЕМ ПО КБР</c:v>
                </c:pt>
                <c:pt idx="7">
                  <c:v>г.Чегем</c:v>
                </c:pt>
                <c:pt idx="8">
                  <c:v>Эльбрусский район</c:v>
                </c:pt>
                <c:pt idx="9">
                  <c:v>Зольский район</c:v>
                </c:pt>
                <c:pt idx="10">
                  <c:v>Черекский район</c:v>
                </c:pt>
                <c:pt idx="11">
                  <c:v>г.Нарткала</c:v>
                </c:pt>
              </c:strCache>
            </c:strRef>
          </c:cat>
          <c:val>
            <c:numRef>
              <c:f>'[Диаграмма в Microsoft Office Word]Лист1'!$C$2:$C$13</c:f>
              <c:numCache>
                <c:formatCode>0%</c:formatCode>
                <c:ptCount val="12"/>
                <c:pt idx="0">
                  <c:v>0.44</c:v>
                </c:pt>
                <c:pt idx="1">
                  <c:v>0.36000000000000026</c:v>
                </c:pt>
                <c:pt idx="2">
                  <c:v>0.48000000000000026</c:v>
                </c:pt>
                <c:pt idx="3">
                  <c:v>0.41000000000000025</c:v>
                </c:pt>
                <c:pt idx="4">
                  <c:v>0.56000000000000005</c:v>
                </c:pt>
                <c:pt idx="5">
                  <c:v>0.38000000000000034</c:v>
                </c:pt>
                <c:pt idx="6">
                  <c:v>0.48000000000000026</c:v>
                </c:pt>
                <c:pt idx="7">
                  <c:v>0.58000000000000007</c:v>
                </c:pt>
                <c:pt idx="8">
                  <c:v>0.48000000000000026</c:v>
                </c:pt>
                <c:pt idx="9">
                  <c:v>0.55000000000000004</c:v>
                </c:pt>
                <c:pt idx="10">
                  <c:v>0.38000000000000034</c:v>
                </c:pt>
                <c:pt idx="11">
                  <c:v>0.64000000000000068</c:v>
                </c:pt>
              </c:numCache>
            </c:numRef>
          </c:val>
        </c:ser>
        <c:ser>
          <c:idx val="2"/>
          <c:order val="2"/>
          <c:tx>
            <c:strRef>
              <c:f>'[Диаграмма в Microsoft Office Word]Лист1'!$D$1</c:f>
              <c:strCache>
                <c:ptCount val="1"/>
                <c:pt idx="0">
                  <c:v>Больше нет, чем да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Word]Лист1'!$A$2:$A$13</c:f>
              <c:strCache>
                <c:ptCount val="12"/>
                <c:pt idx="0">
                  <c:v>Терский район</c:v>
                </c:pt>
                <c:pt idx="1">
                  <c:v>с.п. Заюково</c:v>
                </c:pt>
                <c:pt idx="2">
                  <c:v>г.о.Баксан</c:v>
                </c:pt>
                <c:pt idx="3">
                  <c:v>г.о. Прохладный</c:v>
                </c:pt>
                <c:pt idx="4">
                  <c:v>Майский район</c:v>
                </c:pt>
                <c:pt idx="5">
                  <c:v>с.п. Анзорей</c:v>
                </c:pt>
                <c:pt idx="6">
                  <c:v>В СРЕДНЕМ ПО КБР</c:v>
                </c:pt>
                <c:pt idx="7">
                  <c:v>г.Чегем</c:v>
                </c:pt>
                <c:pt idx="8">
                  <c:v>Эльбрусский район</c:v>
                </c:pt>
                <c:pt idx="9">
                  <c:v>Зольский район</c:v>
                </c:pt>
                <c:pt idx="10">
                  <c:v>Черекский район</c:v>
                </c:pt>
                <c:pt idx="11">
                  <c:v>г.Нарткала</c:v>
                </c:pt>
              </c:strCache>
            </c:strRef>
          </c:cat>
          <c:val>
            <c:numRef>
              <c:f>'[Диаграмма в Microsoft Office Word]Лист1'!$D$2:$D$13</c:f>
              <c:numCache>
                <c:formatCode>0%</c:formatCode>
                <c:ptCount val="12"/>
                <c:pt idx="0">
                  <c:v>0.42000000000000026</c:v>
                </c:pt>
                <c:pt idx="1">
                  <c:v>0.22</c:v>
                </c:pt>
                <c:pt idx="2">
                  <c:v>0.26</c:v>
                </c:pt>
                <c:pt idx="3">
                  <c:v>0.31000000000000028</c:v>
                </c:pt>
                <c:pt idx="4">
                  <c:v>0.2</c:v>
                </c:pt>
                <c:pt idx="5">
                  <c:v>0.32000000000000034</c:v>
                </c:pt>
                <c:pt idx="6">
                  <c:v>0.16</c:v>
                </c:pt>
                <c:pt idx="7">
                  <c:v>6.0000000000000032E-2</c:v>
                </c:pt>
                <c:pt idx="8">
                  <c:v>0.1</c:v>
                </c:pt>
                <c:pt idx="9">
                  <c:v>0.12000000000000002</c:v>
                </c:pt>
                <c:pt idx="11">
                  <c:v>0.30000000000000027</c:v>
                </c:pt>
              </c:numCache>
            </c:numRef>
          </c:val>
        </c:ser>
        <c:ser>
          <c:idx val="3"/>
          <c:order val="3"/>
          <c:tx>
            <c:strRef>
              <c:f>'[Диаграмма в Microsoft Office Word]Лист1'!$E$1</c:f>
              <c:strCache>
                <c:ptCount val="1"/>
                <c:pt idx="0">
                  <c:v>Не удовлетворен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Word]Лист1'!$A$2:$A$13</c:f>
              <c:strCache>
                <c:ptCount val="12"/>
                <c:pt idx="0">
                  <c:v>Терский район</c:v>
                </c:pt>
                <c:pt idx="1">
                  <c:v>с.п. Заюково</c:v>
                </c:pt>
                <c:pt idx="2">
                  <c:v>г.о.Баксан</c:v>
                </c:pt>
                <c:pt idx="3">
                  <c:v>г.о. Прохладный</c:v>
                </c:pt>
                <c:pt idx="4">
                  <c:v>Майский район</c:v>
                </c:pt>
                <c:pt idx="5">
                  <c:v>с.п. Анзорей</c:v>
                </c:pt>
                <c:pt idx="6">
                  <c:v>В СРЕДНЕМ ПО КБР</c:v>
                </c:pt>
                <c:pt idx="7">
                  <c:v>г.Чегем</c:v>
                </c:pt>
                <c:pt idx="8">
                  <c:v>Эльбрусский район</c:v>
                </c:pt>
                <c:pt idx="9">
                  <c:v>Зольский район</c:v>
                </c:pt>
                <c:pt idx="10">
                  <c:v>Черекский район</c:v>
                </c:pt>
                <c:pt idx="11">
                  <c:v>г.Нарткала</c:v>
                </c:pt>
              </c:strCache>
            </c:strRef>
          </c:cat>
          <c:val>
            <c:numRef>
              <c:f>'[Диаграмма в Microsoft Office Word]Лист1'!$E$2:$E$13</c:f>
              <c:numCache>
                <c:formatCode>0%</c:formatCode>
                <c:ptCount val="12"/>
                <c:pt idx="0">
                  <c:v>6.0000000000000032E-2</c:v>
                </c:pt>
                <c:pt idx="1">
                  <c:v>0.32000000000000034</c:v>
                </c:pt>
                <c:pt idx="2">
                  <c:v>0.2</c:v>
                </c:pt>
                <c:pt idx="3">
                  <c:v>0.16</c:v>
                </c:pt>
                <c:pt idx="4">
                  <c:v>4.0000000000000022E-2</c:v>
                </c:pt>
                <c:pt idx="5">
                  <c:v>0.16</c:v>
                </c:pt>
                <c:pt idx="6">
                  <c:v>8.0000000000000043E-2</c:v>
                </c:pt>
                <c:pt idx="7">
                  <c:v>4.0000000000000022E-2</c:v>
                </c:pt>
                <c:pt idx="8">
                  <c:v>2.0000000000000011E-2</c:v>
                </c:pt>
                <c:pt idx="9">
                  <c:v>2.0000000000000011E-2</c:v>
                </c:pt>
                <c:pt idx="10">
                  <c:v>0.1</c:v>
                </c:pt>
                <c:pt idx="11">
                  <c:v>4.0000000000000022E-2</c:v>
                </c:pt>
              </c:numCache>
            </c:numRef>
          </c:val>
        </c:ser>
        <c:gapWidth val="75"/>
        <c:overlap val="100"/>
        <c:axId val="49379584"/>
        <c:axId val="49389568"/>
      </c:barChart>
      <c:catAx>
        <c:axId val="49379584"/>
        <c:scaling>
          <c:orientation val="minMax"/>
        </c:scaling>
        <c:axPos val="l"/>
        <c:majorTickMark val="none"/>
        <c:tickLblPos val="nextTo"/>
        <c:crossAx val="49389568"/>
        <c:crosses val="autoZero"/>
        <c:auto val="1"/>
        <c:lblAlgn val="ctr"/>
        <c:lblOffset val="100"/>
      </c:catAx>
      <c:valAx>
        <c:axId val="49389568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49379584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400"/>
              <a:t>Амбулатории г.о. Нальчик</a:t>
            </a:r>
          </a:p>
        </c:rich>
      </c:tx>
      <c:layout/>
    </c:title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Лист1!$A$2:$A$11</c:f>
              <c:strCache>
                <c:ptCount val="10"/>
                <c:pt idx="0">
                  <c:v>Городская поликлиника №7</c:v>
                </c:pt>
                <c:pt idx="1">
                  <c:v>Городская поликлиника №2</c:v>
                </c:pt>
                <c:pt idx="2">
                  <c:v>Городская детская поликлиника №2</c:v>
                </c:pt>
                <c:pt idx="3">
                  <c:v>В СРЕДНЕМ ПО КБР</c:v>
                </c:pt>
                <c:pt idx="4">
                  <c:v>Городская детская поликлиника №1</c:v>
                </c:pt>
                <c:pt idx="5">
                  <c:v>Городская поликлиника №5</c:v>
                </c:pt>
                <c:pt idx="6">
                  <c:v>Городская поликлиника №1</c:v>
                </c:pt>
                <c:pt idx="7">
                  <c:v>Медицинский консультативно-диагностический центр</c:v>
                </c:pt>
                <c:pt idx="8">
                  <c:v>Городская поликлиника №4</c:v>
                </c:pt>
                <c:pt idx="9">
                  <c:v>Городская поликлиника №3</c:v>
                </c:pt>
              </c:strCache>
            </c:strRef>
          </c:cat>
          <c:val>
            <c:numRef>
              <c:f>Лист1!$B$2:$B$11</c:f>
              <c:numCache>
                <c:formatCode>0%</c:formatCode>
                <c:ptCount val="10"/>
                <c:pt idx="0">
                  <c:v>0.31000000000000061</c:v>
                </c:pt>
                <c:pt idx="1">
                  <c:v>0.39000000000000068</c:v>
                </c:pt>
                <c:pt idx="2">
                  <c:v>0.4</c:v>
                </c:pt>
                <c:pt idx="3">
                  <c:v>0.46</c:v>
                </c:pt>
                <c:pt idx="4">
                  <c:v>0.5</c:v>
                </c:pt>
                <c:pt idx="5">
                  <c:v>0.53</c:v>
                </c:pt>
                <c:pt idx="6">
                  <c:v>0.54</c:v>
                </c:pt>
                <c:pt idx="7">
                  <c:v>0.54</c:v>
                </c:pt>
                <c:pt idx="8">
                  <c:v>0.64000000000000135</c:v>
                </c:pt>
                <c:pt idx="9">
                  <c:v>0.89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 </c:v>
                </c:pt>
              </c:strCache>
            </c:strRef>
          </c:tx>
          <c:dLbls>
            <c:showVal val="1"/>
          </c:dLbls>
          <c:cat>
            <c:strRef>
              <c:f>Лист1!$A$2:$A$11</c:f>
              <c:strCache>
                <c:ptCount val="10"/>
                <c:pt idx="0">
                  <c:v>Городская поликлиника №7</c:v>
                </c:pt>
                <c:pt idx="1">
                  <c:v>Городская поликлиника №2</c:v>
                </c:pt>
                <c:pt idx="2">
                  <c:v>Городская детская поликлиника №2</c:v>
                </c:pt>
                <c:pt idx="3">
                  <c:v>В СРЕДНЕМ ПО КБР</c:v>
                </c:pt>
                <c:pt idx="4">
                  <c:v>Городская детская поликлиника №1</c:v>
                </c:pt>
                <c:pt idx="5">
                  <c:v>Городская поликлиника №5</c:v>
                </c:pt>
                <c:pt idx="6">
                  <c:v>Городская поликлиника №1</c:v>
                </c:pt>
                <c:pt idx="7">
                  <c:v>Медицинский консультативно-диагностический центр</c:v>
                </c:pt>
                <c:pt idx="8">
                  <c:v>Городская поликлиника №4</c:v>
                </c:pt>
                <c:pt idx="9">
                  <c:v>Городская поликлиника №3</c:v>
                </c:pt>
              </c:strCache>
            </c:strRef>
          </c:cat>
          <c:val>
            <c:numRef>
              <c:f>Лист1!$C$2:$C$11</c:f>
              <c:numCache>
                <c:formatCode>0%</c:formatCode>
                <c:ptCount val="10"/>
                <c:pt idx="0">
                  <c:v>0.18000000000000024</c:v>
                </c:pt>
                <c:pt idx="1">
                  <c:v>0.15000000000000024</c:v>
                </c:pt>
                <c:pt idx="2">
                  <c:v>0.16</c:v>
                </c:pt>
                <c:pt idx="3">
                  <c:v>0.19</c:v>
                </c:pt>
                <c:pt idx="4">
                  <c:v>4.0000000000000022E-2</c:v>
                </c:pt>
                <c:pt idx="5">
                  <c:v>2.0000000000000011E-2</c:v>
                </c:pt>
                <c:pt idx="6">
                  <c:v>6.0000000000000032E-2</c:v>
                </c:pt>
                <c:pt idx="7">
                  <c:v>0.18000000000000024</c:v>
                </c:pt>
                <c:pt idx="8">
                  <c:v>6.0000000000000032E-2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знаю</c:v>
                </c:pt>
              </c:strCache>
            </c:strRef>
          </c:tx>
          <c:dLbls>
            <c:showVal val="1"/>
          </c:dLbls>
          <c:cat>
            <c:strRef>
              <c:f>Лист1!$A$2:$A$11</c:f>
              <c:strCache>
                <c:ptCount val="10"/>
                <c:pt idx="0">
                  <c:v>Городская поликлиника №7</c:v>
                </c:pt>
                <c:pt idx="1">
                  <c:v>Городская поликлиника №2</c:v>
                </c:pt>
                <c:pt idx="2">
                  <c:v>Городская детская поликлиника №2</c:v>
                </c:pt>
                <c:pt idx="3">
                  <c:v>В СРЕДНЕМ ПО КБР</c:v>
                </c:pt>
                <c:pt idx="4">
                  <c:v>Городская детская поликлиника №1</c:v>
                </c:pt>
                <c:pt idx="5">
                  <c:v>Городская поликлиника №5</c:v>
                </c:pt>
                <c:pt idx="6">
                  <c:v>Городская поликлиника №1</c:v>
                </c:pt>
                <c:pt idx="7">
                  <c:v>Медицинский консультативно-диагностический центр</c:v>
                </c:pt>
                <c:pt idx="8">
                  <c:v>Городская поликлиника №4</c:v>
                </c:pt>
                <c:pt idx="9">
                  <c:v>Городская поликлиника №3</c:v>
                </c:pt>
              </c:strCache>
            </c:strRef>
          </c:cat>
          <c:val>
            <c:numRef>
              <c:f>Лист1!$D$2:$D$11</c:f>
              <c:numCache>
                <c:formatCode>0%</c:formatCode>
                <c:ptCount val="10"/>
                <c:pt idx="0">
                  <c:v>0.41000000000000031</c:v>
                </c:pt>
                <c:pt idx="1">
                  <c:v>0.05</c:v>
                </c:pt>
                <c:pt idx="2">
                  <c:v>0.36000000000000032</c:v>
                </c:pt>
                <c:pt idx="3">
                  <c:v>0.28000000000000008</c:v>
                </c:pt>
                <c:pt idx="4">
                  <c:v>0.46</c:v>
                </c:pt>
                <c:pt idx="5">
                  <c:v>0.24000000000000021</c:v>
                </c:pt>
                <c:pt idx="6">
                  <c:v>0.32000000000000067</c:v>
                </c:pt>
                <c:pt idx="7">
                  <c:v>0.24000000000000021</c:v>
                </c:pt>
                <c:pt idx="8">
                  <c:v>0.26</c:v>
                </c:pt>
                <c:pt idx="9">
                  <c:v>6.0000000000000032E-2</c:v>
                </c:pt>
              </c:numCache>
            </c:numRef>
          </c:val>
        </c:ser>
        <c:gapWidth val="75"/>
        <c:overlap val="100"/>
        <c:axId val="79886976"/>
        <c:axId val="90931584"/>
      </c:barChart>
      <c:catAx>
        <c:axId val="79886976"/>
        <c:scaling>
          <c:orientation val="minMax"/>
        </c:scaling>
        <c:axPos val="l"/>
        <c:majorTickMark val="none"/>
        <c:tickLblPos val="nextTo"/>
        <c:crossAx val="90931584"/>
        <c:crosses val="autoZero"/>
        <c:auto val="1"/>
        <c:lblAlgn val="ctr"/>
        <c:lblOffset val="100"/>
      </c:catAx>
      <c:valAx>
        <c:axId val="90931584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79886976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400"/>
              <a:t>Амбулатории центральных районных больниц</a:t>
            </a:r>
          </a:p>
        </c:rich>
      </c:tx>
      <c:layout/>
    </c:title>
    <c:plotArea>
      <c:layout/>
      <c:barChart>
        <c:barDir val="bar"/>
        <c:grouping val="stack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Word]Лист1'!$A$2:$A$13</c:f>
              <c:strCache>
                <c:ptCount val="12"/>
                <c:pt idx="0">
                  <c:v>г.о.Прохладный </c:v>
                </c:pt>
                <c:pt idx="1">
                  <c:v>с.п. Анзорей </c:v>
                </c:pt>
                <c:pt idx="2">
                  <c:v>г.о.Баксан</c:v>
                </c:pt>
                <c:pt idx="3">
                  <c:v>с.п. Заюково</c:v>
                </c:pt>
                <c:pt idx="4">
                  <c:v>Терский район</c:v>
                </c:pt>
                <c:pt idx="5">
                  <c:v>Майский район</c:v>
                </c:pt>
                <c:pt idx="6">
                  <c:v>Черекский район</c:v>
                </c:pt>
                <c:pt idx="7">
                  <c:v>В СРЕДНЕМ ПО КБР</c:v>
                </c:pt>
                <c:pt idx="8">
                  <c:v>г. Нарткала </c:v>
                </c:pt>
                <c:pt idx="9">
                  <c:v>Зольский район</c:v>
                </c:pt>
                <c:pt idx="10">
                  <c:v>Эльбрусский район</c:v>
                </c:pt>
                <c:pt idx="11">
                  <c:v>г.Чегем</c:v>
                </c:pt>
              </c:strCache>
            </c:strRef>
          </c:cat>
          <c:val>
            <c:numRef>
              <c:f>'[Диаграмма в Microsoft Office Word]Лист1'!$B$2:$B$13</c:f>
              <c:numCache>
                <c:formatCode>0%</c:formatCode>
                <c:ptCount val="12"/>
                <c:pt idx="0">
                  <c:v>0.24000000000000007</c:v>
                </c:pt>
                <c:pt idx="1">
                  <c:v>0.24000000000000007</c:v>
                </c:pt>
                <c:pt idx="2">
                  <c:v>0.30000000000000016</c:v>
                </c:pt>
                <c:pt idx="3">
                  <c:v>0.30000000000000016</c:v>
                </c:pt>
                <c:pt idx="4">
                  <c:v>0.32000000000000017</c:v>
                </c:pt>
                <c:pt idx="5">
                  <c:v>0.38000000000000017</c:v>
                </c:pt>
                <c:pt idx="6">
                  <c:v>0.41000000000000014</c:v>
                </c:pt>
                <c:pt idx="7">
                  <c:v>0.46</c:v>
                </c:pt>
                <c:pt idx="8">
                  <c:v>0.5</c:v>
                </c:pt>
                <c:pt idx="9">
                  <c:v>0.51</c:v>
                </c:pt>
                <c:pt idx="10">
                  <c:v>0.56000000000000005</c:v>
                </c:pt>
                <c:pt idx="11">
                  <c:v>0.62000000000000033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Word]Лист1'!$C$1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Word]Лист1'!$A$2:$A$13</c:f>
              <c:strCache>
                <c:ptCount val="12"/>
                <c:pt idx="0">
                  <c:v>г.о.Прохладный </c:v>
                </c:pt>
                <c:pt idx="1">
                  <c:v>с.п. Анзорей </c:v>
                </c:pt>
                <c:pt idx="2">
                  <c:v>г.о.Баксан</c:v>
                </c:pt>
                <c:pt idx="3">
                  <c:v>с.п. Заюково</c:v>
                </c:pt>
                <c:pt idx="4">
                  <c:v>Терский район</c:v>
                </c:pt>
                <c:pt idx="5">
                  <c:v>Майский район</c:v>
                </c:pt>
                <c:pt idx="6">
                  <c:v>Черекский район</c:v>
                </c:pt>
                <c:pt idx="7">
                  <c:v>В СРЕДНЕМ ПО КБР</c:v>
                </c:pt>
                <c:pt idx="8">
                  <c:v>г. Нарткала </c:v>
                </c:pt>
                <c:pt idx="9">
                  <c:v>Зольский район</c:v>
                </c:pt>
                <c:pt idx="10">
                  <c:v>Эльбрусский район</c:v>
                </c:pt>
                <c:pt idx="11">
                  <c:v>г.Чегем</c:v>
                </c:pt>
              </c:strCache>
            </c:strRef>
          </c:cat>
          <c:val>
            <c:numRef>
              <c:f>'[Диаграмма в Microsoft Office Word]Лист1'!$C$2:$C$13</c:f>
              <c:numCache>
                <c:formatCode>0%</c:formatCode>
                <c:ptCount val="12"/>
                <c:pt idx="0">
                  <c:v>0.43000000000000016</c:v>
                </c:pt>
                <c:pt idx="1">
                  <c:v>0.42000000000000015</c:v>
                </c:pt>
                <c:pt idx="2">
                  <c:v>0.33000000000000024</c:v>
                </c:pt>
                <c:pt idx="3">
                  <c:v>0.42000000000000015</c:v>
                </c:pt>
                <c:pt idx="4">
                  <c:v>0.36000000000000015</c:v>
                </c:pt>
                <c:pt idx="5">
                  <c:v>0.12000000000000002</c:v>
                </c:pt>
                <c:pt idx="6">
                  <c:v>0.15000000000000008</c:v>
                </c:pt>
                <c:pt idx="7">
                  <c:v>0.19</c:v>
                </c:pt>
                <c:pt idx="8">
                  <c:v>0.28000000000000008</c:v>
                </c:pt>
                <c:pt idx="9">
                  <c:v>0.16</c:v>
                </c:pt>
                <c:pt idx="10">
                  <c:v>8.0000000000000043E-2</c:v>
                </c:pt>
                <c:pt idx="11">
                  <c:v>0.1</c:v>
                </c:pt>
              </c:numCache>
            </c:numRef>
          </c:val>
        </c:ser>
        <c:ser>
          <c:idx val="2"/>
          <c:order val="2"/>
          <c:tx>
            <c:strRef>
              <c:f>'[Диаграмма в Microsoft Office Word]Лист1'!$D$1</c:f>
              <c:strCache>
                <c:ptCount val="1"/>
                <c:pt idx="0">
                  <c:v>Не знаю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Word]Лист1'!$A$2:$A$13</c:f>
              <c:strCache>
                <c:ptCount val="12"/>
                <c:pt idx="0">
                  <c:v>г.о.Прохладный </c:v>
                </c:pt>
                <c:pt idx="1">
                  <c:v>с.п. Анзорей </c:v>
                </c:pt>
                <c:pt idx="2">
                  <c:v>г.о.Баксан</c:v>
                </c:pt>
                <c:pt idx="3">
                  <c:v>с.п. Заюково</c:v>
                </c:pt>
                <c:pt idx="4">
                  <c:v>Терский район</c:v>
                </c:pt>
                <c:pt idx="5">
                  <c:v>Майский район</c:v>
                </c:pt>
                <c:pt idx="6">
                  <c:v>Черекский район</c:v>
                </c:pt>
                <c:pt idx="7">
                  <c:v>В СРЕДНЕМ ПО КБР</c:v>
                </c:pt>
                <c:pt idx="8">
                  <c:v>г. Нарткала </c:v>
                </c:pt>
                <c:pt idx="9">
                  <c:v>Зольский район</c:v>
                </c:pt>
                <c:pt idx="10">
                  <c:v>Эльбрусский район</c:v>
                </c:pt>
                <c:pt idx="11">
                  <c:v>г.Чегем</c:v>
                </c:pt>
              </c:strCache>
            </c:strRef>
          </c:cat>
          <c:val>
            <c:numRef>
              <c:f>'[Диаграмма в Microsoft Office Word]Лист1'!$D$2:$D$13</c:f>
              <c:numCache>
                <c:formatCode>0%</c:formatCode>
                <c:ptCount val="12"/>
                <c:pt idx="0">
                  <c:v>0.27</c:v>
                </c:pt>
                <c:pt idx="1">
                  <c:v>0.34</c:v>
                </c:pt>
                <c:pt idx="2">
                  <c:v>0.39000000000000018</c:v>
                </c:pt>
                <c:pt idx="3">
                  <c:v>0.18000000000000008</c:v>
                </c:pt>
                <c:pt idx="4">
                  <c:v>0.24000000000000007</c:v>
                </c:pt>
                <c:pt idx="5">
                  <c:v>0.32000000000000017</c:v>
                </c:pt>
                <c:pt idx="6">
                  <c:v>0.23</c:v>
                </c:pt>
                <c:pt idx="7">
                  <c:v>0.28000000000000008</c:v>
                </c:pt>
                <c:pt idx="8">
                  <c:v>0.22</c:v>
                </c:pt>
                <c:pt idx="9">
                  <c:v>0.33000000000000024</c:v>
                </c:pt>
                <c:pt idx="10">
                  <c:v>0.27</c:v>
                </c:pt>
                <c:pt idx="11">
                  <c:v>0.22</c:v>
                </c:pt>
              </c:numCache>
            </c:numRef>
          </c:val>
        </c:ser>
        <c:gapWidth val="75"/>
        <c:overlap val="100"/>
        <c:axId val="49590656"/>
        <c:axId val="49592192"/>
      </c:barChart>
      <c:catAx>
        <c:axId val="4959065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49592192"/>
        <c:crosses val="autoZero"/>
        <c:auto val="1"/>
        <c:lblAlgn val="ctr"/>
        <c:lblOffset val="100"/>
      </c:catAx>
      <c:valAx>
        <c:axId val="49592192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49590656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400"/>
              <a:t>Амбулатории г.о. Нальчик</a:t>
            </a:r>
          </a:p>
          <a:p>
            <a:pPr>
              <a:defRPr/>
            </a:pPr>
            <a:endParaRPr lang="ru-RU"/>
          </a:p>
        </c:rich>
      </c:tx>
      <c:layout>
        <c:manualLayout>
          <c:xMode val="edge"/>
          <c:yMode val="edge"/>
          <c:x val="0.36930166715271789"/>
          <c:y val="0"/>
        </c:manualLayout>
      </c:layout>
    </c:title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Да, полностью </c:v>
                </c:pt>
              </c:strCache>
            </c:strRef>
          </c:tx>
          <c:dLbls>
            <c:showVal val="1"/>
          </c:dLbls>
          <c:cat>
            <c:strRef>
              <c:f>Лист1!$A$2:$A$11</c:f>
              <c:strCache>
                <c:ptCount val="10"/>
                <c:pt idx="0">
                  <c:v>Городская детская поликлиника №1</c:v>
                </c:pt>
                <c:pt idx="1">
                  <c:v>Городская поликлиника №1</c:v>
                </c:pt>
                <c:pt idx="2">
                  <c:v>Городская поликлиника №7</c:v>
                </c:pt>
                <c:pt idx="3">
                  <c:v>Городская поликлиника №4</c:v>
                </c:pt>
                <c:pt idx="4">
                  <c:v>В СРЕДНЕМ ПО КБР</c:v>
                </c:pt>
                <c:pt idx="5">
                  <c:v>Городская детская поликлиника №2</c:v>
                </c:pt>
                <c:pt idx="6">
                  <c:v>Городская поликлиника №5</c:v>
                </c:pt>
                <c:pt idx="7">
                  <c:v>Медицинский консультативно-диагностический центр</c:v>
                </c:pt>
                <c:pt idx="8">
                  <c:v>Городская поликлиника №2</c:v>
                </c:pt>
                <c:pt idx="9">
                  <c:v>Городская поликлиника №3</c:v>
                </c:pt>
              </c:strCache>
            </c:strRef>
          </c:cat>
          <c:val>
            <c:numRef>
              <c:f>Лист1!$B$2:$B$11</c:f>
              <c:numCache>
                <c:formatCode>0%</c:formatCode>
                <c:ptCount val="10"/>
                <c:pt idx="0">
                  <c:v>6.0000000000000032E-2</c:v>
                </c:pt>
                <c:pt idx="1">
                  <c:v>0.1</c:v>
                </c:pt>
                <c:pt idx="2">
                  <c:v>0.14000000000000001</c:v>
                </c:pt>
                <c:pt idx="3">
                  <c:v>0.14000000000000001</c:v>
                </c:pt>
                <c:pt idx="4">
                  <c:v>0.17</c:v>
                </c:pt>
                <c:pt idx="5">
                  <c:v>0.2</c:v>
                </c:pt>
                <c:pt idx="6">
                  <c:v>0.2</c:v>
                </c:pt>
                <c:pt idx="7">
                  <c:v>0.2</c:v>
                </c:pt>
                <c:pt idx="8">
                  <c:v>0.39000000000000068</c:v>
                </c:pt>
                <c:pt idx="9">
                  <c:v>0.61000000000000065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Больше да, чем нет</c:v>
                </c:pt>
              </c:strCache>
            </c:strRef>
          </c:tx>
          <c:dLbls>
            <c:showVal val="1"/>
          </c:dLbls>
          <c:cat>
            <c:strRef>
              <c:f>Лист1!$A$2:$A$11</c:f>
              <c:strCache>
                <c:ptCount val="10"/>
                <c:pt idx="0">
                  <c:v>Городская детская поликлиника №1</c:v>
                </c:pt>
                <c:pt idx="1">
                  <c:v>Городская поликлиника №1</c:v>
                </c:pt>
                <c:pt idx="2">
                  <c:v>Городская поликлиника №7</c:v>
                </c:pt>
                <c:pt idx="3">
                  <c:v>Городская поликлиника №4</c:v>
                </c:pt>
                <c:pt idx="4">
                  <c:v>В СРЕДНЕМ ПО КБР</c:v>
                </c:pt>
                <c:pt idx="5">
                  <c:v>Городская детская поликлиника №2</c:v>
                </c:pt>
                <c:pt idx="6">
                  <c:v>Городская поликлиника №5</c:v>
                </c:pt>
                <c:pt idx="7">
                  <c:v>Медицинский консультативно-диагностический центр</c:v>
                </c:pt>
                <c:pt idx="8">
                  <c:v>Городская поликлиника №2</c:v>
                </c:pt>
                <c:pt idx="9">
                  <c:v>Городская поликлиника №3</c:v>
                </c:pt>
              </c:strCache>
            </c:strRef>
          </c:cat>
          <c:val>
            <c:numRef>
              <c:f>Лист1!$C$2:$C$11</c:f>
              <c:numCache>
                <c:formatCode>0%</c:formatCode>
                <c:ptCount val="10"/>
                <c:pt idx="0">
                  <c:v>0.32000000000000067</c:v>
                </c:pt>
                <c:pt idx="1">
                  <c:v>0.2</c:v>
                </c:pt>
                <c:pt idx="2">
                  <c:v>0.41000000000000031</c:v>
                </c:pt>
                <c:pt idx="3">
                  <c:v>0.1</c:v>
                </c:pt>
                <c:pt idx="4">
                  <c:v>0.28000000000000008</c:v>
                </c:pt>
                <c:pt idx="5">
                  <c:v>0.42000000000000032</c:v>
                </c:pt>
                <c:pt idx="6">
                  <c:v>0.41000000000000031</c:v>
                </c:pt>
                <c:pt idx="7">
                  <c:v>0.2</c:v>
                </c:pt>
                <c:pt idx="8">
                  <c:v>0.15000000000000024</c:v>
                </c:pt>
                <c:pt idx="9">
                  <c:v>0.31000000000000061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Больше нет, чем да</c:v>
                </c:pt>
              </c:strCache>
            </c:strRef>
          </c:tx>
          <c:dLbls>
            <c:showVal val="1"/>
          </c:dLbls>
          <c:cat>
            <c:strRef>
              <c:f>Лист1!$A$2:$A$11</c:f>
              <c:strCache>
                <c:ptCount val="10"/>
                <c:pt idx="0">
                  <c:v>Городская детская поликлиника №1</c:v>
                </c:pt>
                <c:pt idx="1">
                  <c:v>Городская поликлиника №1</c:v>
                </c:pt>
                <c:pt idx="2">
                  <c:v>Городская поликлиника №7</c:v>
                </c:pt>
                <c:pt idx="3">
                  <c:v>Городская поликлиника №4</c:v>
                </c:pt>
                <c:pt idx="4">
                  <c:v>В СРЕДНЕМ ПО КБР</c:v>
                </c:pt>
                <c:pt idx="5">
                  <c:v>Городская детская поликлиника №2</c:v>
                </c:pt>
                <c:pt idx="6">
                  <c:v>Городская поликлиника №5</c:v>
                </c:pt>
                <c:pt idx="7">
                  <c:v>Медицинский консультативно-диагностический центр</c:v>
                </c:pt>
                <c:pt idx="8">
                  <c:v>Городская поликлиника №2</c:v>
                </c:pt>
                <c:pt idx="9">
                  <c:v>Городская поликлиника №3</c:v>
                </c:pt>
              </c:strCache>
            </c:strRef>
          </c:cat>
          <c:val>
            <c:numRef>
              <c:f>Лист1!$D$2:$D$11</c:f>
              <c:numCache>
                <c:formatCode>0%</c:formatCode>
                <c:ptCount val="10"/>
                <c:pt idx="0">
                  <c:v>0.14000000000000001</c:v>
                </c:pt>
                <c:pt idx="1">
                  <c:v>6.0000000000000032E-2</c:v>
                </c:pt>
                <c:pt idx="2">
                  <c:v>4.0000000000000022E-2</c:v>
                </c:pt>
                <c:pt idx="3">
                  <c:v>8.0000000000000043E-2</c:v>
                </c:pt>
                <c:pt idx="4">
                  <c:v>0.14000000000000001</c:v>
                </c:pt>
                <c:pt idx="5">
                  <c:v>0.16</c:v>
                </c:pt>
                <c:pt idx="6">
                  <c:v>4.0000000000000022E-2</c:v>
                </c:pt>
                <c:pt idx="7">
                  <c:v>8.0000000000000043E-2</c:v>
                </c:pt>
                <c:pt idx="8">
                  <c:v>0.05</c:v>
                </c:pt>
                <c:pt idx="9">
                  <c:v>3.0000000000000002E-2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 удовлетворен</c:v>
                </c:pt>
              </c:strCache>
            </c:strRef>
          </c:tx>
          <c:dLbls>
            <c:showVal val="1"/>
          </c:dLbls>
          <c:cat>
            <c:strRef>
              <c:f>Лист1!$A$2:$A$11</c:f>
              <c:strCache>
                <c:ptCount val="10"/>
                <c:pt idx="0">
                  <c:v>Городская детская поликлиника №1</c:v>
                </c:pt>
                <c:pt idx="1">
                  <c:v>Городская поликлиника №1</c:v>
                </c:pt>
                <c:pt idx="2">
                  <c:v>Городская поликлиника №7</c:v>
                </c:pt>
                <c:pt idx="3">
                  <c:v>Городская поликлиника №4</c:v>
                </c:pt>
                <c:pt idx="4">
                  <c:v>В СРЕДНЕМ ПО КБР</c:v>
                </c:pt>
                <c:pt idx="5">
                  <c:v>Городская детская поликлиника №2</c:v>
                </c:pt>
                <c:pt idx="6">
                  <c:v>Городская поликлиника №5</c:v>
                </c:pt>
                <c:pt idx="7">
                  <c:v>Медицинский консультативно-диагностический центр</c:v>
                </c:pt>
                <c:pt idx="8">
                  <c:v>Городская поликлиника №2</c:v>
                </c:pt>
                <c:pt idx="9">
                  <c:v>Городская поликлиника №3</c:v>
                </c:pt>
              </c:strCache>
            </c:strRef>
          </c:cat>
          <c:val>
            <c:numRef>
              <c:f>Лист1!$E$2:$E$11</c:f>
              <c:numCache>
                <c:formatCode>0%</c:formatCode>
                <c:ptCount val="10"/>
                <c:pt idx="0">
                  <c:v>2.0000000000000011E-2</c:v>
                </c:pt>
                <c:pt idx="1">
                  <c:v>6.0000000000000032E-2</c:v>
                </c:pt>
                <c:pt idx="2">
                  <c:v>0.27</c:v>
                </c:pt>
                <c:pt idx="3">
                  <c:v>4.0000000000000022E-2</c:v>
                </c:pt>
                <c:pt idx="4">
                  <c:v>0.14000000000000001</c:v>
                </c:pt>
                <c:pt idx="5">
                  <c:v>6.0000000000000032E-2</c:v>
                </c:pt>
                <c:pt idx="6">
                  <c:v>0.1</c:v>
                </c:pt>
                <c:pt idx="7">
                  <c:v>4.0000000000000022E-2</c:v>
                </c:pt>
                <c:pt idx="8">
                  <c:v>0.05</c:v>
                </c:pt>
                <c:pt idx="9">
                  <c:v>3.0000000000000002E-2</c:v>
                </c:pt>
              </c:numCache>
            </c:numRef>
          </c:val>
        </c:ser>
        <c:gapWidth val="75"/>
        <c:overlap val="100"/>
        <c:axId val="49644288"/>
        <c:axId val="49645824"/>
      </c:barChart>
      <c:catAx>
        <c:axId val="49644288"/>
        <c:scaling>
          <c:orientation val="minMax"/>
        </c:scaling>
        <c:axPos val="l"/>
        <c:majorTickMark val="none"/>
        <c:tickLblPos val="nextTo"/>
        <c:crossAx val="49645824"/>
        <c:crosses val="autoZero"/>
        <c:auto val="1"/>
        <c:lblAlgn val="ctr"/>
        <c:lblOffset val="100"/>
      </c:catAx>
      <c:valAx>
        <c:axId val="49645824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49644288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400"/>
              <a:t>Амбулатории Центральных  районных больниц</a:t>
            </a:r>
          </a:p>
        </c:rich>
      </c:tx>
      <c:layout/>
    </c:title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Да, полностью</c:v>
                </c:pt>
              </c:strCache>
            </c:strRef>
          </c:tx>
          <c:dLbls>
            <c:showVal val="1"/>
          </c:dLbls>
          <c:cat>
            <c:strRef>
              <c:f>Лист1!$A$2:$A$13</c:f>
              <c:strCache>
                <c:ptCount val="12"/>
                <c:pt idx="0">
                  <c:v>г. Нарткала</c:v>
                </c:pt>
                <c:pt idx="1">
                  <c:v>Зольский район</c:v>
                </c:pt>
                <c:pt idx="2">
                  <c:v>г.о.Баксан и Баксанский район</c:v>
                </c:pt>
                <c:pt idx="3">
                  <c:v>Черекский район</c:v>
                </c:pt>
                <c:pt idx="4">
                  <c:v>Майский район</c:v>
                </c:pt>
                <c:pt idx="5">
                  <c:v>г.о.Прохладный и Прохладненский район</c:v>
                </c:pt>
                <c:pt idx="6">
                  <c:v>В СРЕДНЕМ ПО КБР</c:v>
                </c:pt>
                <c:pt idx="7">
                  <c:v>с.п. Заюково</c:v>
                </c:pt>
                <c:pt idx="8">
                  <c:v>с.п. Анзорей</c:v>
                </c:pt>
                <c:pt idx="9">
                  <c:v>Эльбрусский район</c:v>
                </c:pt>
                <c:pt idx="10">
                  <c:v>г.Чегем</c:v>
                </c:pt>
                <c:pt idx="11">
                  <c:v>Терский район</c:v>
                </c:pt>
              </c:strCache>
            </c:strRef>
          </c:cat>
          <c:val>
            <c:numRef>
              <c:f>Лист1!$B$2:$B$13</c:f>
              <c:numCache>
                <c:formatCode>0%</c:formatCode>
                <c:ptCount val="12"/>
                <c:pt idx="0">
                  <c:v>2.0000000000000011E-2</c:v>
                </c:pt>
                <c:pt idx="1">
                  <c:v>6.0000000000000032E-2</c:v>
                </c:pt>
                <c:pt idx="2">
                  <c:v>7.0000000000000021E-2</c:v>
                </c:pt>
                <c:pt idx="3">
                  <c:v>0.15000000000000024</c:v>
                </c:pt>
                <c:pt idx="4">
                  <c:v>0.16</c:v>
                </c:pt>
                <c:pt idx="5">
                  <c:v>0.16</c:v>
                </c:pt>
                <c:pt idx="6">
                  <c:v>0.17</c:v>
                </c:pt>
                <c:pt idx="7">
                  <c:v>0.18000000000000024</c:v>
                </c:pt>
                <c:pt idx="8">
                  <c:v>0.18000000000000024</c:v>
                </c:pt>
                <c:pt idx="9">
                  <c:v>0.27</c:v>
                </c:pt>
                <c:pt idx="10">
                  <c:v>0.32000000000000067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Больше да, чем нет</c:v>
                </c:pt>
              </c:strCache>
            </c:strRef>
          </c:tx>
          <c:dLbls>
            <c:showVal val="1"/>
          </c:dLbls>
          <c:cat>
            <c:strRef>
              <c:f>Лист1!$A$2:$A$13</c:f>
              <c:strCache>
                <c:ptCount val="12"/>
                <c:pt idx="0">
                  <c:v>г. Нарткала</c:v>
                </c:pt>
                <c:pt idx="1">
                  <c:v>Зольский район</c:v>
                </c:pt>
                <c:pt idx="2">
                  <c:v>г.о.Баксан и Баксанский район</c:v>
                </c:pt>
                <c:pt idx="3">
                  <c:v>Черекский район</c:v>
                </c:pt>
                <c:pt idx="4">
                  <c:v>Майский район</c:v>
                </c:pt>
                <c:pt idx="5">
                  <c:v>г.о.Прохладный и Прохладненский район</c:v>
                </c:pt>
                <c:pt idx="6">
                  <c:v>В СРЕДНЕМ ПО КБР</c:v>
                </c:pt>
                <c:pt idx="7">
                  <c:v>с.п. Заюково</c:v>
                </c:pt>
                <c:pt idx="8">
                  <c:v>с.п. Анзорей</c:v>
                </c:pt>
                <c:pt idx="9">
                  <c:v>Эльбрусский район</c:v>
                </c:pt>
                <c:pt idx="10">
                  <c:v>г.Чегем</c:v>
                </c:pt>
                <c:pt idx="11">
                  <c:v>Терский район</c:v>
                </c:pt>
              </c:strCache>
            </c:strRef>
          </c:cat>
          <c:val>
            <c:numRef>
              <c:f>Лист1!$C$2:$C$13</c:f>
              <c:numCache>
                <c:formatCode>0%</c:formatCode>
                <c:ptCount val="12"/>
                <c:pt idx="0">
                  <c:v>0.52</c:v>
                </c:pt>
                <c:pt idx="1">
                  <c:v>0.18000000000000024</c:v>
                </c:pt>
                <c:pt idx="2">
                  <c:v>0.19</c:v>
                </c:pt>
                <c:pt idx="3">
                  <c:v>0.38000000000000067</c:v>
                </c:pt>
                <c:pt idx="4">
                  <c:v>0.44</c:v>
                </c:pt>
                <c:pt idx="5">
                  <c:v>0.39000000000000068</c:v>
                </c:pt>
                <c:pt idx="6">
                  <c:v>0.28000000000000008</c:v>
                </c:pt>
                <c:pt idx="7">
                  <c:v>0.14000000000000001</c:v>
                </c:pt>
                <c:pt idx="8">
                  <c:v>0.14000000000000001</c:v>
                </c:pt>
                <c:pt idx="9">
                  <c:v>0.25</c:v>
                </c:pt>
                <c:pt idx="10">
                  <c:v>0.46</c:v>
                </c:pt>
                <c:pt idx="11">
                  <c:v>4.0000000000000022E-2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Больше нет, чем да</c:v>
                </c:pt>
              </c:strCache>
            </c:strRef>
          </c:tx>
          <c:dLbls>
            <c:showVal val="1"/>
          </c:dLbls>
          <c:cat>
            <c:strRef>
              <c:f>Лист1!$A$2:$A$13</c:f>
              <c:strCache>
                <c:ptCount val="12"/>
                <c:pt idx="0">
                  <c:v>г. Нарткала</c:v>
                </c:pt>
                <c:pt idx="1">
                  <c:v>Зольский район</c:v>
                </c:pt>
                <c:pt idx="2">
                  <c:v>г.о.Баксан и Баксанский район</c:v>
                </c:pt>
                <c:pt idx="3">
                  <c:v>Черекский район</c:v>
                </c:pt>
                <c:pt idx="4">
                  <c:v>Майский район</c:v>
                </c:pt>
                <c:pt idx="5">
                  <c:v>г.о.Прохладный и Прохладненский район</c:v>
                </c:pt>
                <c:pt idx="6">
                  <c:v>В СРЕДНЕМ ПО КБР</c:v>
                </c:pt>
                <c:pt idx="7">
                  <c:v>с.п. Заюково</c:v>
                </c:pt>
                <c:pt idx="8">
                  <c:v>с.п. Анзорей</c:v>
                </c:pt>
                <c:pt idx="9">
                  <c:v>Эльбрусский район</c:v>
                </c:pt>
                <c:pt idx="10">
                  <c:v>г.Чегем</c:v>
                </c:pt>
                <c:pt idx="11">
                  <c:v>Терский район</c:v>
                </c:pt>
              </c:strCache>
            </c:strRef>
          </c:cat>
          <c:val>
            <c:numRef>
              <c:f>Лист1!$D$2:$D$13</c:f>
              <c:numCache>
                <c:formatCode>0%</c:formatCode>
                <c:ptCount val="12"/>
                <c:pt idx="0">
                  <c:v>0.4</c:v>
                </c:pt>
                <c:pt idx="1">
                  <c:v>4.0000000000000022E-2</c:v>
                </c:pt>
                <c:pt idx="2">
                  <c:v>0.19</c:v>
                </c:pt>
                <c:pt idx="3">
                  <c:v>0.1</c:v>
                </c:pt>
                <c:pt idx="4">
                  <c:v>0.30000000000000032</c:v>
                </c:pt>
                <c:pt idx="5">
                  <c:v>0.1</c:v>
                </c:pt>
                <c:pt idx="6">
                  <c:v>0.14000000000000001</c:v>
                </c:pt>
                <c:pt idx="7">
                  <c:v>0.26</c:v>
                </c:pt>
                <c:pt idx="8">
                  <c:v>0.34</c:v>
                </c:pt>
                <c:pt idx="9">
                  <c:v>6.0000000000000032E-2</c:v>
                </c:pt>
                <c:pt idx="10">
                  <c:v>0.12000000000000002</c:v>
                </c:pt>
                <c:pt idx="11">
                  <c:v>0.22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 удовлетворен</c:v>
                </c:pt>
              </c:strCache>
            </c:strRef>
          </c:tx>
          <c:dLbls>
            <c:showVal val="1"/>
          </c:dLbls>
          <c:cat>
            <c:strRef>
              <c:f>Лист1!$A$2:$A$13</c:f>
              <c:strCache>
                <c:ptCount val="12"/>
                <c:pt idx="0">
                  <c:v>г. Нарткала</c:v>
                </c:pt>
                <c:pt idx="1">
                  <c:v>Зольский район</c:v>
                </c:pt>
                <c:pt idx="2">
                  <c:v>г.о.Баксан и Баксанский район</c:v>
                </c:pt>
                <c:pt idx="3">
                  <c:v>Черекский район</c:v>
                </c:pt>
                <c:pt idx="4">
                  <c:v>Майский район</c:v>
                </c:pt>
                <c:pt idx="5">
                  <c:v>г.о.Прохладный и Прохладненский район</c:v>
                </c:pt>
                <c:pt idx="6">
                  <c:v>В СРЕДНЕМ ПО КБР</c:v>
                </c:pt>
                <c:pt idx="7">
                  <c:v>с.п. Заюково</c:v>
                </c:pt>
                <c:pt idx="8">
                  <c:v>с.п. Анзорей</c:v>
                </c:pt>
                <c:pt idx="9">
                  <c:v>Эльбрусский район</c:v>
                </c:pt>
                <c:pt idx="10">
                  <c:v>г.Чегем</c:v>
                </c:pt>
                <c:pt idx="11">
                  <c:v>Терский район</c:v>
                </c:pt>
              </c:strCache>
            </c:strRef>
          </c:cat>
          <c:val>
            <c:numRef>
              <c:f>Лист1!$E$2:$E$13</c:f>
              <c:numCache>
                <c:formatCode>0%</c:formatCode>
                <c:ptCount val="12"/>
                <c:pt idx="0">
                  <c:v>6.0000000000000032E-2</c:v>
                </c:pt>
                <c:pt idx="1">
                  <c:v>8.0000000000000043E-2</c:v>
                </c:pt>
                <c:pt idx="2">
                  <c:v>0.56000000000000005</c:v>
                </c:pt>
                <c:pt idx="3">
                  <c:v>0.13</c:v>
                </c:pt>
                <c:pt idx="4">
                  <c:v>4.0000000000000022E-2</c:v>
                </c:pt>
                <c:pt idx="5">
                  <c:v>0.24000000000000021</c:v>
                </c:pt>
                <c:pt idx="6">
                  <c:v>0.14000000000000001</c:v>
                </c:pt>
                <c:pt idx="7">
                  <c:v>0.36000000000000032</c:v>
                </c:pt>
                <c:pt idx="8">
                  <c:v>0.30000000000000032</c:v>
                </c:pt>
                <c:pt idx="9">
                  <c:v>0.17</c:v>
                </c:pt>
                <c:pt idx="10">
                  <c:v>2.0000000000000011E-2</c:v>
                </c:pt>
                <c:pt idx="11">
                  <c:v>0.1</c:v>
                </c:pt>
              </c:numCache>
            </c:numRef>
          </c:val>
        </c:ser>
        <c:gapWidth val="75"/>
        <c:overlap val="100"/>
        <c:axId val="62789888"/>
        <c:axId val="62812160"/>
      </c:barChart>
      <c:catAx>
        <c:axId val="62789888"/>
        <c:scaling>
          <c:orientation val="minMax"/>
        </c:scaling>
        <c:axPos val="l"/>
        <c:majorTickMark val="none"/>
        <c:tickLblPos val="nextTo"/>
        <c:crossAx val="62812160"/>
        <c:crosses val="autoZero"/>
        <c:auto val="1"/>
        <c:lblAlgn val="ctr"/>
        <c:lblOffset val="100"/>
      </c:catAx>
      <c:valAx>
        <c:axId val="62812160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62789888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Круглосуточный стационар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г.Чегем</c:v>
                </c:pt>
                <c:pt idx="1">
                  <c:v>г.о.Баксан</c:v>
                </c:pt>
                <c:pt idx="2">
                  <c:v>Эльбрусский район</c:v>
                </c:pt>
                <c:pt idx="3">
                  <c:v>г.о.Прохладный</c:v>
                </c:pt>
                <c:pt idx="4">
                  <c:v>Городская клиническая больница №2</c:v>
                </c:pt>
                <c:pt idx="5">
                  <c:v>Майский район</c:v>
                </c:pt>
                <c:pt idx="6">
                  <c:v>с.п.Анзорей</c:v>
                </c:pt>
                <c:pt idx="7">
                  <c:v>Зольский район</c:v>
                </c:pt>
                <c:pt idx="8">
                  <c:v>с.п. Заюково</c:v>
                </c:pt>
                <c:pt idx="9">
                  <c:v>ОБЩИЙ МАССИВ ПО КБР</c:v>
                </c:pt>
                <c:pt idx="10">
                  <c:v>Республиканская клиническая больница</c:v>
                </c:pt>
                <c:pt idx="11">
                  <c:v>г. Нарткала</c:v>
                </c:pt>
                <c:pt idx="12">
                  <c:v>Черекский район</c:v>
                </c:pt>
                <c:pt idx="13">
                  <c:v>Республиканская детская клиническая больница</c:v>
                </c:pt>
                <c:pt idx="14">
                  <c:v>Городская клиническая больница №1</c:v>
                </c:pt>
                <c:pt idx="15">
                  <c:v>Терский район</c:v>
                </c:pt>
              </c:strCache>
            </c:strRef>
          </c:cat>
          <c:val>
            <c:numRef>
              <c:f>Лист1!$B$2:$B$17</c:f>
              <c:numCache>
                <c:formatCode>0%</c:formatCode>
                <c:ptCount val="16"/>
                <c:pt idx="0">
                  <c:v>0.26</c:v>
                </c:pt>
                <c:pt idx="1">
                  <c:v>0.35000000000000031</c:v>
                </c:pt>
                <c:pt idx="2">
                  <c:v>0.37000000000000038</c:v>
                </c:pt>
                <c:pt idx="3">
                  <c:v>0.38000000000000167</c:v>
                </c:pt>
                <c:pt idx="4">
                  <c:v>0.41000000000000031</c:v>
                </c:pt>
                <c:pt idx="5">
                  <c:v>0.42000000000000032</c:v>
                </c:pt>
                <c:pt idx="6">
                  <c:v>0.46</c:v>
                </c:pt>
                <c:pt idx="7">
                  <c:v>0.48000000000000032</c:v>
                </c:pt>
                <c:pt idx="8">
                  <c:v>0.5</c:v>
                </c:pt>
                <c:pt idx="9">
                  <c:v>0.5</c:v>
                </c:pt>
                <c:pt idx="10">
                  <c:v>0.52</c:v>
                </c:pt>
                <c:pt idx="11">
                  <c:v>0.60000000000000064</c:v>
                </c:pt>
                <c:pt idx="12">
                  <c:v>0.60000000000000064</c:v>
                </c:pt>
                <c:pt idx="13">
                  <c:v>0.69000000000000061</c:v>
                </c:pt>
                <c:pt idx="14">
                  <c:v>0.77000000000000335</c:v>
                </c:pt>
                <c:pt idx="15">
                  <c:v>0.78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Дневной стационар</c:v>
                </c:pt>
              </c:strCache>
            </c:strRef>
          </c:tx>
          <c:dLbls>
            <c:dLbl>
              <c:idx val="4"/>
              <c:delete val="1"/>
            </c:dLbl>
            <c:showVal val="1"/>
          </c:dLbls>
          <c:cat>
            <c:strRef>
              <c:f>Лист1!$A$2:$A$17</c:f>
              <c:strCache>
                <c:ptCount val="16"/>
                <c:pt idx="0">
                  <c:v>г.Чегем</c:v>
                </c:pt>
                <c:pt idx="1">
                  <c:v>г.о.Баксан</c:v>
                </c:pt>
                <c:pt idx="2">
                  <c:v>Эльбрусский район</c:v>
                </c:pt>
                <c:pt idx="3">
                  <c:v>г.о.Прохладный</c:v>
                </c:pt>
                <c:pt idx="4">
                  <c:v>Городская клиническая больница №2</c:v>
                </c:pt>
                <c:pt idx="5">
                  <c:v>Майский район</c:v>
                </c:pt>
                <c:pt idx="6">
                  <c:v>с.п.Анзорей</c:v>
                </c:pt>
                <c:pt idx="7">
                  <c:v>Зольский район</c:v>
                </c:pt>
                <c:pt idx="8">
                  <c:v>с.п. Заюково</c:v>
                </c:pt>
                <c:pt idx="9">
                  <c:v>ОБЩИЙ МАССИВ ПО КБР</c:v>
                </c:pt>
                <c:pt idx="10">
                  <c:v>Республиканская клиническая больница</c:v>
                </c:pt>
                <c:pt idx="11">
                  <c:v>г. Нарткала</c:v>
                </c:pt>
                <c:pt idx="12">
                  <c:v>Черекский район</c:v>
                </c:pt>
                <c:pt idx="13">
                  <c:v>Республиканская детская клиническая больница</c:v>
                </c:pt>
                <c:pt idx="14">
                  <c:v>Городская клиническая больница №1</c:v>
                </c:pt>
                <c:pt idx="15">
                  <c:v>Терский район</c:v>
                </c:pt>
              </c:strCache>
            </c:strRef>
          </c:cat>
          <c:val>
            <c:numRef>
              <c:f>Лист1!$C$2:$C$17</c:f>
              <c:numCache>
                <c:formatCode>0%</c:formatCode>
                <c:ptCount val="16"/>
                <c:pt idx="0">
                  <c:v>0.34</c:v>
                </c:pt>
                <c:pt idx="1">
                  <c:v>0.59</c:v>
                </c:pt>
                <c:pt idx="2">
                  <c:v>0.41000000000000031</c:v>
                </c:pt>
                <c:pt idx="3">
                  <c:v>0.42000000000000032</c:v>
                </c:pt>
                <c:pt idx="4">
                  <c:v>0</c:v>
                </c:pt>
                <c:pt idx="5">
                  <c:v>0.26</c:v>
                </c:pt>
                <c:pt idx="6">
                  <c:v>0.48000000000000032</c:v>
                </c:pt>
                <c:pt idx="7">
                  <c:v>0.54</c:v>
                </c:pt>
                <c:pt idx="8">
                  <c:v>0.42000000000000032</c:v>
                </c:pt>
                <c:pt idx="9">
                  <c:v>0.29000000000000031</c:v>
                </c:pt>
                <c:pt idx="10">
                  <c:v>4.0000000000000022E-2</c:v>
                </c:pt>
                <c:pt idx="11">
                  <c:v>0.38000000000000167</c:v>
                </c:pt>
                <c:pt idx="12">
                  <c:v>0.13</c:v>
                </c:pt>
                <c:pt idx="13">
                  <c:v>2.0000000000000011E-2</c:v>
                </c:pt>
                <c:pt idx="14">
                  <c:v>0.14000000000000001</c:v>
                </c:pt>
                <c:pt idx="15">
                  <c:v>0.18000000000000024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обращался</c:v>
                </c:pt>
              </c:strCache>
            </c:strRef>
          </c:tx>
          <c:dLbls>
            <c:dLbl>
              <c:idx val="1"/>
              <c:delete val="1"/>
            </c:dLbl>
            <c:dLbl>
              <c:idx val="6"/>
              <c:delete val="1"/>
            </c:dLbl>
            <c:dLbl>
              <c:idx val="8"/>
              <c:delete val="1"/>
            </c:dLbl>
            <c:dLbl>
              <c:idx val="10"/>
              <c:layout>
                <c:manualLayout>
                  <c:x val="3.698148202389958E-2"/>
                  <c:y val="0"/>
                </c:manualLayout>
              </c:layout>
              <c:showVal val="1"/>
            </c:dLbl>
            <c:dLbl>
              <c:idx val="11"/>
              <c:delete val="1"/>
            </c:dLbl>
            <c:dLbl>
              <c:idx val="15"/>
              <c:layout>
                <c:manualLayout>
                  <c:x val="2.8279956841805415E-2"/>
                  <c:y val="3.8423393911174858E-18"/>
                </c:manualLayout>
              </c:layout>
              <c:showVal val="1"/>
            </c:dLbl>
            <c:showVal val="1"/>
          </c:dLbls>
          <c:cat>
            <c:strRef>
              <c:f>Лист1!$A$2:$A$17</c:f>
              <c:strCache>
                <c:ptCount val="16"/>
                <c:pt idx="0">
                  <c:v>г.Чегем</c:v>
                </c:pt>
                <c:pt idx="1">
                  <c:v>г.о.Баксан</c:v>
                </c:pt>
                <c:pt idx="2">
                  <c:v>Эльбрусский район</c:v>
                </c:pt>
                <c:pt idx="3">
                  <c:v>г.о.Прохладный</c:v>
                </c:pt>
                <c:pt idx="4">
                  <c:v>Городская клиническая больница №2</c:v>
                </c:pt>
                <c:pt idx="5">
                  <c:v>Майский район</c:v>
                </c:pt>
                <c:pt idx="6">
                  <c:v>с.п.Анзорей</c:v>
                </c:pt>
                <c:pt idx="7">
                  <c:v>Зольский район</c:v>
                </c:pt>
                <c:pt idx="8">
                  <c:v>с.п. Заюково</c:v>
                </c:pt>
                <c:pt idx="9">
                  <c:v>ОБЩИЙ МАССИВ ПО КБР</c:v>
                </c:pt>
                <c:pt idx="10">
                  <c:v>Республиканская клиническая больница</c:v>
                </c:pt>
                <c:pt idx="11">
                  <c:v>г. Нарткала</c:v>
                </c:pt>
                <c:pt idx="12">
                  <c:v>Черекский район</c:v>
                </c:pt>
                <c:pt idx="13">
                  <c:v>Республиканская детская клиническая больница</c:v>
                </c:pt>
                <c:pt idx="14">
                  <c:v>Городская клиническая больница №1</c:v>
                </c:pt>
                <c:pt idx="15">
                  <c:v>Терский район</c:v>
                </c:pt>
              </c:strCache>
            </c:strRef>
          </c:cat>
          <c:val>
            <c:numRef>
              <c:f>Лист1!$D$2:$D$17</c:f>
              <c:numCache>
                <c:formatCode>0%</c:formatCode>
                <c:ptCount val="16"/>
                <c:pt idx="0">
                  <c:v>2.0000000000000011E-2</c:v>
                </c:pt>
                <c:pt idx="1">
                  <c:v>0</c:v>
                </c:pt>
                <c:pt idx="2">
                  <c:v>0.24000000000000021</c:v>
                </c:pt>
                <c:pt idx="3">
                  <c:v>0.12000000000000002</c:v>
                </c:pt>
                <c:pt idx="4">
                  <c:v>0.14000000000000001</c:v>
                </c:pt>
                <c:pt idx="5">
                  <c:v>0.22</c:v>
                </c:pt>
                <c:pt idx="6">
                  <c:v>0</c:v>
                </c:pt>
                <c:pt idx="7">
                  <c:v>0.1</c:v>
                </c:pt>
                <c:pt idx="8">
                  <c:v>0</c:v>
                </c:pt>
                <c:pt idx="9">
                  <c:v>9.0000000000000024E-2</c:v>
                </c:pt>
                <c:pt idx="10">
                  <c:v>2.0000000000000011E-2</c:v>
                </c:pt>
                <c:pt idx="11">
                  <c:v>0</c:v>
                </c:pt>
                <c:pt idx="12">
                  <c:v>0.21000000000000021</c:v>
                </c:pt>
                <c:pt idx="13">
                  <c:v>0.17</c:v>
                </c:pt>
                <c:pt idx="14">
                  <c:v>0.11</c:v>
                </c:pt>
                <c:pt idx="15">
                  <c:v>2.0000000000000011E-2</c:v>
                </c:pt>
              </c:numCache>
            </c:numRef>
          </c:val>
        </c:ser>
        <c:gapWidth val="75"/>
        <c:overlap val="100"/>
        <c:axId val="62847616"/>
        <c:axId val="62660992"/>
      </c:barChart>
      <c:catAx>
        <c:axId val="62847616"/>
        <c:scaling>
          <c:orientation val="minMax"/>
        </c:scaling>
        <c:axPos val="l"/>
        <c:majorTickMark val="none"/>
        <c:tickLblPos val="nextTo"/>
        <c:crossAx val="62660992"/>
        <c:crosses val="autoZero"/>
        <c:auto val="1"/>
        <c:lblAlgn val="ctr"/>
        <c:lblOffset val="100"/>
      </c:catAx>
      <c:valAx>
        <c:axId val="62660992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62847616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Полностью удовлетворен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Терский район</c:v>
                </c:pt>
                <c:pt idx="1">
                  <c:v>с.п. Заюково</c:v>
                </c:pt>
                <c:pt idx="2">
                  <c:v>г.о.Прохладный</c:v>
                </c:pt>
                <c:pt idx="3">
                  <c:v>г.о.Баксан</c:v>
                </c:pt>
                <c:pt idx="4">
                  <c:v>Черекский район</c:v>
                </c:pt>
                <c:pt idx="5">
                  <c:v>с.п.Анзорей</c:v>
                </c:pt>
                <c:pt idx="6">
                  <c:v>г. Нарткала</c:v>
                </c:pt>
                <c:pt idx="7">
                  <c:v>Зольский район</c:v>
                </c:pt>
                <c:pt idx="8">
                  <c:v>Эльбрусский район</c:v>
                </c:pt>
                <c:pt idx="9">
                  <c:v>ОБЩИЙ МАССИВ ПО КБР</c:v>
                </c:pt>
                <c:pt idx="10">
                  <c:v>г.Чегем</c:v>
                </c:pt>
                <c:pt idx="11">
                  <c:v>Майский район</c:v>
                </c:pt>
                <c:pt idx="12">
                  <c:v>Городская клиническая больница №1</c:v>
                </c:pt>
                <c:pt idx="13">
                  <c:v>Республиканская клиническая больница</c:v>
                </c:pt>
                <c:pt idx="14">
                  <c:v>Республиканская детская клиническая больница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Лист1!$B$2:$B$17</c:f>
              <c:numCache>
                <c:formatCode>0%</c:formatCode>
                <c:ptCount val="16"/>
                <c:pt idx="0">
                  <c:v>8.0000000000000043E-2</c:v>
                </c:pt>
                <c:pt idx="1">
                  <c:v>0.1</c:v>
                </c:pt>
                <c:pt idx="2">
                  <c:v>0.1</c:v>
                </c:pt>
                <c:pt idx="3">
                  <c:v>0.16</c:v>
                </c:pt>
                <c:pt idx="4">
                  <c:v>0.19</c:v>
                </c:pt>
                <c:pt idx="5">
                  <c:v>0.2</c:v>
                </c:pt>
                <c:pt idx="6">
                  <c:v>0.22</c:v>
                </c:pt>
                <c:pt idx="7">
                  <c:v>0.28000000000000008</c:v>
                </c:pt>
                <c:pt idx="8">
                  <c:v>0.31000000000000077</c:v>
                </c:pt>
                <c:pt idx="9">
                  <c:v>0.34</c:v>
                </c:pt>
                <c:pt idx="10">
                  <c:v>0.4</c:v>
                </c:pt>
                <c:pt idx="11">
                  <c:v>0.48000000000000032</c:v>
                </c:pt>
                <c:pt idx="12">
                  <c:v>0.5</c:v>
                </c:pt>
                <c:pt idx="13">
                  <c:v>0.62000000000000155</c:v>
                </c:pt>
                <c:pt idx="14">
                  <c:v>0.67000000000000204</c:v>
                </c:pt>
                <c:pt idx="15">
                  <c:v>0.78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Частично удовлетворен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Терский район</c:v>
                </c:pt>
                <c:pt idx="1">
                  <c:v>с.п. Заюково</c:v>
                </c:pt>
                <c:pt idx="2">
                  <c:v>г.о.Прохладный</c:v>
                </c:pt>
                <c:pt idx="3">
                  <c:v>г.о.Баксан</c:v>
                </c:pt>
                <c:pt idx="4">
                  <c:v>Черекский район</c:v>
                </c:pt>
                <c:pt idx="5">
                  <c:v>с.п.Анзорей</c:v>
                </c:pt>
                <c:pt idx="6">
                  <c:v>г. Нарткала</c:v>
                </c:pt>
                <c:pt idx="7">
                  <c:v>Зольский район</c:v>
                </c:pt>
                <c:pt idx="8">
                  <c:v>Эльбрусский район</c:v>
                </c:pt>
                <c:pt idx="9">
                  <c:v>ОБЩИЙ МАССИВ ПО КБР</c:v>
                </c:pt>
                <c:pt idx="10">
                  <c:v>г.Чегем</c:v>
                </c:pt>
                <c:pt idx="11">
                  <c:v>Майский район</c:v>
                </c:pt>
                <c:pt idx="12">
                  <c:v>Городская клиническая больница №1</c:v>
                </c:pt>
                <c:pt idx="13">
                  <c:v>Республиканская клиническая больница</c:v>
                </c:pt>
                <c:pt idx="14">
                  <c:v>Республиканская детская клиническая больница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Лист1!$C$2:$C$17</c:f>
              <c:numCache>
                <c:formatCode>0%</c:formatCode>
                <c:ptCount val="16"/>
                <c:pt idx="0">
                  <c:v>0.71000000000000063</c:v>
                </c:pt>
                <c:pt idx="1">
                  <c:v>0.56000000000000005</c:v>
                </c:pt>
                <c:pt idx="2">
                  <c:v>0.32000000000000089</c:v>
                </c:pt>
                <c:pt idx="3">
                  <c:v>0.56999999999999995</c:v>
                </c:pt>
                <c:pt idx="4">
                  <c:v>0.38000000000000089</c:v>
                </c:pt>
                <c:pt idx="5">
                  <c:v>0.46</c:v>
                </c:pt>
                <c:pt idx="6">
                  <c:v>0.52</c:v>
                </c:pt>
                <c:pt idx="7">
                  <c:v>0.52</c:v>
                </c:pt>
                <c:pt idx="8">
                  <c:v>0.3900000000000009</c:v>
                </c:pt>
                <c:pt idx="9">
                  <c:v>0.41000000000000031</c:v>
                </c:pt>
                <c:pt idx="10">
                  <c:v>0.24000000000000021</c:v>
                </c:pt>
                <c:pt idx="11">
                  <c:v>0.4</c:v>
                </c:pt>
                <c:pt idx="12">
                  <c:v>0.36000000000000032</c:v>
                </c:pt>
                <c:pt idx="13">
                  <c:v>0.26</c:v>
                </c:pt>
                <c:pt idx="14">
                  <c:v>0.35000000000000031</c:v>
                </c:pt>
                <c:pt idx="15">
                  <c:v>4.0000000000000022E-2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Скорее не удовлетворен 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Терский район</c:v>
                </c:pt>
                <c:pt idx="1">
                  <c:v>с.п. Заюково</c:v>
                </c:pt>
                <c:pt idx="2">
                  <c:v>г.о.Прохладный</c:v>
                </c:pt>
                <c:pt idx="3">
                  <c:v>г.о.Баксан</c:v>
                </c:pt>
                <c:pt idx="4">
                  <c:v>Черекский район</c:v>
                </c:pt>
                <c:pt idx="5">
                  <c:v>с.п.Анзорей</c:v>
                </c:pt>
                <c:pt idx="6">
                  <c:v>г. Нарткала</c:v>
                </c:pt>
                <c:pt idx="7">
                  <c:v>Зольский район</c:v>
                </c:pt>
                <c:pt idx="8">
                  <c:v>Эльбрусский район</c:v>
                </c:pt>
                <c:pt idx="9">
                  <c:v>ОБЩИЙ МАССИВ ПО КБР</c:v>
                </c:pt>
                <c:pt idx="10">
                  <c:v>г.Чегем</c:v>
                </c:pt>
                <c:pt idx="11">
                  <c:v>Майский район</c:v>
                </c:pt>
                <c:pt idx="12">
                  <c:v>Городская клиническая больница №1</c:v>
                </c:pt>
                <c:pt idx="13">
                  <c:v>Республиканская клиническая больница</c:v>
                </c:pt>
                <c:pt idx="14">
                  <c:v>Республиканская детская клиническая больница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Лист1!$D$2:$D$17</c:f>
              <c:numCache>
                <c:formatCode>0%</c:formatCode>
                <c:ptCount val="16"/>
                <c:pt idx="0">
                  <c:v>0.18000000000000024</c:v>
                </c:pt>
                <c:pt idx="1">
                  <c:v>0.28000000000000008</c:v>
                </c:pt>
                <c:pt idx="2">
                  <c:v>0.30000000000000032</c:v>
                </c:pt>
                <c:pt idx="3">
                  <c:v>0.2</c:v>
                </c:pt>
                <c:pt idx="4">
                  <c:v>0.17</c:v>
                </c:pt>
                <c:pt idx="5">
                  <c:v>0.32000000000000089</c:v>
                </c:pt>
                <c:pt idx="6">
                  <c:v>0.16</c:v>
                </c:pt>
                <c:pt idx="7">
                  <c:v>0.12000000000000002</c:v>
                </c:pt>
                <c:pt idx="8">
                  <c:v>8.0000000000000043E-2</c:v>
                </c:pt>
                <c:pt idx="9">
                  <c:v>0.14000000000000001</c:v>
                </c:pt>
                <c:pt idx="10">
                  <c:v>0.2</c:v>
                </c:pt>
                <c:pt idx="12">
                  <c:v>0.05</c:v>
                </c:pt>
                <c:pt idx="13">
                  <c:v>8.0000000000000043E-2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Полностью не удовлетворен</c:v>
                </c:pt>
              </c:strCache>
            </c:strRef>
          </c:tx>
          <c:dLbls>
            <c:dLbl>
              <c:idx val="8"/>
              <c:layout>
                <c:manualLayout>
                  <c:x val="2.9864369069852556E-2"/>
                  <c:y val="1.5654579605509592E-3"/>
                </c:manualLayout>
              </c:layout>
              <c:showVal val="1"/>
            </c:dLbl>
            <c:dLbl>
              <c:idx val="12"/>
              <c:layout>
                <c:manualLayout>
                  <c:x val="3.1997538289127811E-2"/>
                  <c:y val="0"/>
                </c:manualLayout>
              </c:layout>
              <c:showVal val="1"/>
            </c:dLbl>
            <c:dLbl>
              <c:idx val="15"/>
              <c:layout>
                <c:manualLayout>
                  <c:x val="3.4130707508402996E-2"/>
                  <c:y val="0"/>
                </c:manualLayout>
              </c:layout>
              <c:showVal val="1"/>
            </c:dLbl>
            <c:showVal val="1"/>
          </c:dLbls>
          <c:cat>
            <c:strRef>
              <c:f>Лист1!$A$2:$A$17</c:f>
              <c:strCache>
                <c:ptCount val="16"/>
                <c:pt idx="0">
                  <c:v>Терский район</c:v>
                </c:pt>
                <c:pt idx="1">
                  <c:v>с.п. Заюково</c:v>
                </c:pt>
                <c:pt idx="2">
                  <c:v>г.о.Прохладный</c:v>
                </c:pt>
                <c:pt idx="3">
                  <c:v>г.о.Баксан</c:v>
                </c:pt>
                <c:pt idx="4">
                  <c:v>Черекский район</c:v>
                </c:pt>
                <c:pt idx="5">
                  <c:v>с.п.Анзорей</c:v>
                </c:pt>
                <c:pt idx="6">
                  <c:v>г. Нарткала</c:v>
                </c:pt>
                <c:pt idx="7">
                  <c:v>Зольский район</c:v>
                </c:pt>
                <c:pt idx="8">
                  <c:v>Эльбрусский район</c:v>
                </c:pt>
                <c:pt idx="9">
                  <c:v>ОБЩИЙ МАССИВ ПО КБР</c:v>
                </c:pt>
                <c:pt idx="10">
                  <c:v>г.Чегем</c:v>
                </c:pt>
                <c:pt idx="11">
                  <c:v>Майский район</c:v>
                </c:pt>
                <c:pt idx="12">
                  <c:v>Городская клиническая больница №1</c:v>
                </c:pt>
                <c:pt idx="13">
                  <c:v>Республиканская клиническая больница</c:v>
                </c:pt>
                <c:pt idx="14">
                  <c:v>Республиканская детская клиническая больница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Лист1!$E$2:$E$17</c:f>
              <c:numCache>
                <c:formatCode>0%</c:formatCode>
                <c:ptCount val="16"/>
                <c:pt idx="1">
                  <c:v>4.0000000000000022E-2</c:v>
                </c:pt>
                <c:pt idx="2">
                  <c:v>0.24000000000000021</c:v>
                </c:pt>
                <c:pt idx="3">
                  <c:v>8.0000000000000043E-2</c:v>
                </c:pt>
                <c:pt idx="4">
                  <c:v>0.11</c:v>
                </c:pt>
                <c:pt idx="6">
                  <c:v>8.0000000000000043E-2</c:v>
                </c:pt>
                <c:pt idx="7">
                  <c:v>0.12000000000000002</c:v>
                </c:pt>
                <c:pt idx="8">
                  <c:v>2.0000000000000011E-2</c:v>
                </c:pt>
                <c:pt idx="9">
                  <c:v>6.0000000000000032E-2</c:v>
                </c:pt>
                <c:pt idx="10">
                  <c:v>0.16</c:v>
                </c:pt>
                <c:pt idx="12">
                  <c:v>7.0000000000000021E-2</c:v>
                </c:pt>
                <c:pt idx="14">
                  <c:v>2.0000000000000011E-2</c:v>
                </c:pt>
                <c:pt idx="15">
                  <c:v>2.0000000000000011E-2</c:v>
                </c:pt>
              </c:numCache>
            </c:numRef>
          </c:val>
        </c:ser>
        <c:gapWidth val="75"/>
        <c:overlap val="100"/>
        <c:axId val="62730240"/>
        <c:axId val="62731776"/>
      </c:barChart>
      <c:catAx>
        <c:axId val="62730240"/>
        <c:scaling>
          <c:orientation val="minMax"/>
        </c:scaling>
        <c:axPos val="l"/>
        <c:majorTickMark val="none"/>
        <c:tickLblPos val="nextTo"/>
        <c:crossAx val="62731776"/>
        <c:crosses val="autoZero"/>
        <c:auto val="1"/>
        <c:lblAlgn val="ctr"/>
        <c:lblOffset val="100"/>
      </c:catAx>
      <c:valAx>
        <c:axId val="62731776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62730240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Отлично 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Терский район</c:v>
                </c:pt>
                <c:pt idx="1">
                  <c:v>г.о.Прохладный</c:v>
                </c:pt>
                <c:pt idx="2">
                  <c:v>г.о.Баксан</c:v>
                </c:pt>
                <c:pt idx="3">
                  <c:v>Майский район</c:v>
                </c:pt>
                <c:pt idx="4">
                  <c:v>с.п. Заюково</c:v>
                </c:pt>
                <c:pt idx="5">
                  <c:v>г. Нарткала</c:v>
                </c:pt>
                <c:pt idx="6">
                  <c:v>с.п.Анзорей</c:v>
                </c:pt>
                <c:pt idx="7">
                  <c:v>ОБЩИЙ МАССИВ ПО КБР</c:v>
                </c:pt>
                <c:pt idx="8">
                  <c:v>Черекский район</c:v>
                </c:pt>
                <c:pt idx="9">
                  <c:v>г.Чегем</c:v>
                </c:pt>
                <c:pt idx="10">
                  <c:v>Эльбрусский район</c:v>
                </c:pt>
                <c:pt idx="11">
                  <c:v>Зольский район</c:v>
                </c:pt>
                <c:pt idx="12">
                  <c:v>Городская клиническая больница №1</c:v>
                </c:pt>
                <c:pt idx="13">
                  <c:v>Республиканская клиническая больница</c:v>
                </c:pt>
                <c:pt idx="14">
                  <c:v>Республиканская детская клиническая больница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Лист1!$B$2:$B$17</c:f>
              <c:numCache>
                <c:formatCode>0%</c:formatCode>
                <c:ptCount val="16"/>
                <c:pt idx="0">
                  <c:v>4.0000000000000022E-2</c:v>
                </c:pt>
                <c:pt idx="1">
                  <c:v>4.0000000000000022E-2</c:v>
                </c:pt>
                <c:pt idx="2">
                  <c:v>0.1</c:v>
                </c:pt>
                <c:pt idx="3">
                  <c:v>0.1</c:v>
                </c:pt>
                <c:pt idx="4">
                  <c:v>0.12000000000000002</c:v>
                </c:pt>
                <c:pt idx="5">
                  <c:v>0.14000000000000001</c:v>
                </c:pt>
                <c:pt idx="6">
                  <c:v>0.18000000000000024</c:v>
                </c:pt>
                <c:pt idx="7">
                  <c:v>0.27</c:v>
                </c:pt>
                <c:pt idx="8">
                  <c:v>0.28000000000000008</c:v>
                </c:pt>
                <c:pt idx="9">
                  <c:v>0.28000000000000008</c:v>
                </c:pt>
                <c:pt idx="10">
                  <c:v>0.29000000000000031</c:v>
                </c:pt>
                <c:pt idx="11">
                  <c:v>0.30000000000000032</c:v>
                </c:pt>
                <c:pt idx="12">
                  <c:v>0.36000000000000032</c:v>
                </c:pt>
                <c:pt idx="13">
                  <c:v>0.46</c:v>
                </c:pt>
                <c:pt idx="14">
                  <c:v>0.69000000000000061</c:v>
                </c:pt>
                <c:pt idx="15">
                  <c:v>0.71000000000000063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Хорошо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Терский район</c:v>
                </c:pt>
                <c:pt idx="1">
                  <c:v>г.о.Прохладный</c:v>
                </c:pt>
                <c:pt idx="2">
                  <c:v>г.о.Баксан</c:v>
                </c:pt>
                <c:pt idx="3">
                  <c:v>Майский район</c:v>
                </c:pt>
                <c:pt idx="4">
                  <c:v>с.п. Заюково</c:v>
                </c:pt>
                <c:pt idx="5">
                  <c:v>г. Нарткала</c:v>
                </c:pt>
                <c:pt idx="6">
                  <c:v>с.п.Анзорей</c:v>
                </c:pt>
                <c:pt idx="7">
                  <c:v>ОБЩИЙ МАССИВ ПО КБР</c:v>
                </c:pt>
                <c:pt idx="8">
                  <c:v>Черекский район</c:v>
                </c:pt>
                <c:pt idx="9">
                  <c:v>г.Чегем</c:v>
                </c:pt>
                <c:pt idx="10">
                  <c:v>Эльбрусский район</c:v>
                </c:pt>
                <c:pt idx="11">
                  <c:v>Зольский район</c:v>
                </c:pt>
                <c:pt idx="12">
                  <c:v>Городская клиническая больница №1</c:v>
                </c:pt>
                <c:pt idx="13">
                  <c:v>Республиканская клиническая больница</c:v>
                </c:pt>
                <c:pt idx="14">
                  <c:v>Республиканская детская клиническая больница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Лист1!$C$2:$C$17</c:f>
              <c:numCache>
                <c:formatCode>0%</c:formatCode>
                <c:ptCount val="16"/>
                <c:pt idx="0">
                  <c:v>0.55000000000000004</c:v>
                </c:pt>
                <c:pt idx="1">
                  <c:v>0.34</c:v>
                </c:pt>
                <c:pt idx="2">
                  <c:v>0.55000000000000004</c:v>
                </c:pt>
                <c:pt idx="3">
                  <c:v>0.5</c:v>
                </c:pt>
                <c:pt idx="4">
                  <c:v>0.46</c:v>
                </c:pt>
                <c:pt idx="5">
                  <c:v>0.36000000000000032</c:v>
                </c:pt>
                <c:pt idx="6">
                  <c:v>0.30000000000000032</c:v>
                </c:pt>
                <c:pt idx="7">
                  <c:v>0.38000000000000167</c:v>
                </c:pt>
                <c:pt idx="8">
                  <c:v>0.36000000000000032</c:v>
                </c:pt>
                <c:pt idx="9">
                  <c:v>0.48000000000000032</c:v>
                </c:pt>
                <c:pt idx="10">
                  <c:v>0.37000000000000038</c:v>
                </c:pt>
                <c:pt idx="11">
                  <c:v>0.44</c:v>
                </c:pt>
                <c:pt idx="12">
                  <c:v>0.27</c:v>
                </c:pt>
                <c:pt idx="13">
                  <c:v>0.4</c:v>
                </c:pt>
                <c:pt idx="14">
                  <c:v>0.25</c:v>
                </c:pt>
                <c:pt idx="15">
                  <c:v>4.0000000000000022E-2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Удовлетворительно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Терский район</c:v>
                </c:pt>
                <c:pt idx="1">
                  <c:v>г.о.Прохладный</c:v>
                </c:pt>
                <c:pt idx="2">
                  <c:v>г.о.Баксан</c:v>
                </c:pt>
                <c:pt idx="3">
                  <c:v>Майский район</c:v>
                </c:pt>
                <c:pt idx="4">
                  <c:v>с.п. Заюково</c:v>
                </c:pt>
                <c:pt idx="5">
                  <c:v>г. Нарткала</c:v>
                </c:pt>
                <c:pt idx="6">
                  <c:v>с.п.Анзорей</c:v>
                </c:pt>
                <c:pt idx="7">
                  <c:v>ОБЩИЙ МАССИВ ПО КБР</c:v>
                </c:pt>
                <c:pt idx="8">
                  <c:v>Черекский район</c:v>
                </c:pt>
                <c:pt idx="9">
                  <c:v>г.Чегем</c:v>
                </c:pt>
                <c:pt idx="10">
                  <c:v>Эльбрусский район</c:v>
                </c:pt>
                <c:pt idx="11">
                  <c:v>Зольский район</c:v>
                </c:pt>
                <c:pt idx="12">
                  <c:v>Городская клиническая больница №1</c:v>
                </c:pt>
                <c:pt idx="13">
                  <c:v>Республиканская клиническая больница</c:v>
                </c:pt>
                <c:pt idx="14">
                  <c:v>Республиканская детская клиническая больница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Лист1!$D$2:$D$17</c:f>
              <c:numCache>
                <c:formatCode>0%</c:formatCode>
                <c:ptCount val="16"/>
                <c:pt idx="0">
                  <c:v>0.33000000000000196</c:v>
                </c:pt>
                <c:pt idx="1">
                  <c:v>0.32000000000000167</c:v>
                </c:pt>
                <c:pt idx="2">
                  <c:v>0.18000000000000024</c:v>
                </c:pt>
                <c:pt idx="3">
                  <c:v>0.22</c:v>
                </c:pt>
                <c:pt idx="4">
                  <c:v>0.24000000000000021</c:v>
                </c:pt>
                <c:pt idx="5">
                  <c:v>0.14000000000000001</c:v>
                </c:pt>
                <c:pt idx="6">
                  <c:v>0.38000000000000167</c:v>
                </c:pt>
                <c:pt idx="7">
                  <c:v>0.2</c:v>
                </c:pt>
                <c:pt idx="8">
                  <c:v>0.19</c:v>
                </c:pt>
                <c:pt idx="9">
                  <c:v>0.16</c:v>
                </c:pt>
                <c:pt idx="10">
                  <c:v>0.18000000000000024</c:v>
                </c:pt>
                <c:pt idx="11">
                  <c:v>0.2</c:v>
                </c:pt>
                <c:pt idx="12">
                  <c:v>0.23</c:v>
                </c:pt>
                <c:pt idx="13">
                  <c:v>0.12000000000000002</c:v>
                </c:pt>
                <c:pt idx="14">
                  <c:v>8.0000000000000043E-2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Плохо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Терский район</c:v>
                </c:pt>
                <c:pt idx="1">
                  <c:v>г.о.Прохладный</c:v>
                </c:pt>
                <c:pt idx="2">
                  <c:v>г.о.Баксан</c:v>
                </c:pt>
                <c:pt idx="3">
                  <c:v>Майский район</c:v>
                </c:pt>
                <c:pt idx="4">
                  <c:v>с.п. Заюково</c:v>
                </c:pt>
                <c:pt idx="5">
                  <c:v>г. Нарткала</c:v>
                </c:pt>
                <c:pt idx="6">
                  <c:v>с.п.Анзорей</c:v>
                </c:pt>
                <c:pt idx="7">
                  <c:v>ОБЩИЙ МАССИВ ПО КБР</c:v>
                </c:pt>
                <c:pt idx="8">
                  <c:v>Черекский район</c:v>
                </c:pt>
                <c:pt idx="9">
                  <c:v>г.Чегем</c:v>
                </c:pt>
                <c:pt idx="10">
                  <c:v>Эльбрусский район</c:v>
                </c:pt>
                <c:pt idx="11">
                  <c:v>Зольский район</c:v>
                </c:pt>
                <c:pt idx="12">
                  <c:v>Городская клиническая больница №1</c:v>
                </c:pt>
                <c:pt idx="13">
                  <c:v>Республиканская клиническая больница</c:v>
                </c:pt>
                <c:pt idx="14">
                  <c:v>Республиканская детская клиническая больница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Лист1!$E$2:$E$17</c:f>
              <c:numCache>
                <c:formatCode>0%</c:formatCode>
                <c:ptCount val="16"/>
                <c:pt idx="0">
                  <c:v>2.0000000000000011E-2</c:v>
                </c:pt>
                <c:pt idx="1">
                  <c:v>0.24000000000000021</c:v>
                </c:pt>
                <c:pt idx="2">
                  <c:v>0.18000000000000024</c:v>
                </c:pt>
                <c:pt idx="3">
                  <c:v>2.0000000000000011E-2</c:v>
                </c:pt>
                <c:pt idx="4">
                  <c:v>0.12000000000000002</c:v>
                </c:pt>
                <c:pt idx="5">
                  <c:v>0.12000000000000002</c:v>
                </c:pt>
                <c:pt idx="6">
                  <c:v>0.12000000000000002</c:v>
                </c:pt>
                <c:pt idx="7">
                  <c:v>7.0000000000000021E-2</c:v>
                </c:pt>
                <c:pt idx="8">
                  <c:v>6.0000000000000032E-2</c:v>
                </c:pt>
                <c:pt idx="9">
                  <c:v>8.0000000000000043E-2</c:v>
                </c:pt>
                <c:pt idx="10">
                  <c:v>2.0000000000000011E-2</c:v>
                </c:pt>
                <c:pt idx="11">
                  <c:v>2.0000000000000011E-2</c:v>
                </c:pt>
                <c:pt idx="12">
                  <c:v>0.1</c:v>
                </c:pt>
              </c:numCache>
            </c:numRef>
          </c:val>
        </c:ser>
        <c:gapWidth val="75"/>
        <c:overlap val="100"/>
        <c:axId val="49481216"/>
        <c:axId val="49482752"/>
      </c:barChart>
      <c:catAx>
        <c:axId val="49481216"/>
        <c:scaling>
          <c:orientation val="minMax"/>
        </c:scaling>
        <c:axPos val="l"/>
        <c:majorTickMark val="none"/>
        <c:tickLblPos val="nextTo"/>
        <c:crossAx val="49482752"/>
        <c:crosses val="autoZero"/>
        <c:auto val="1"/>
        <c:lblAlgn val="ctr"/>
        <c:lblOffset val="100"/>
      </c:catAx>
      <c:valAx>
        <c:axId val="49482752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49481216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Полностью удовлетворен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с.п. Заюково</c:v>
                </c:pt>
                <c:pt idx="1">
                  <c:v>г.о.Прохладный</c:v>
                </c:pt>
                <c:pt idx="2">
                  <c:v>г.о.Баксан</c:v>
                </c:pt>
                <c:pt idx="3">
                  <c:v>Зольский район</c:v>
                </c:pt>
                <c:pt idx="4">
                  <c:v>Эльбрусский район</c:v>
                </c:pt>
                <c:pt idx="5">
                  <c:v>с.п.Анзорей</c:v>
                </c:pt>
                <c:pt idx="6">
                  <c:v>г. Нарткала</c:v>
                </c:pt>
                <c:pt idx="7">
                  <c:v>г.Чегем</c:v>
                </c:pt>
                <c:pt idx="8">
                  <c:v>ОБЩИЙ МАССИВ ПО КБР</c:v>
                </c:pt>
                <c:pt idx="9">
                  <c:v>Черекский район</c:v>
                </c:pt>
                <c:pt idx="10">
                  <c:v>Терский район</c:v>
                </c:pt>
                <c:pt idx="11">
                  <c:v>Городская клиническая больница №1</c:v>
                </c:pt>
                <c:pt idx="12">
                  <c:v>Майский район</c:v>
                </c:pt>
                <c:pt idx="13">
                  <c:v>Республиканская клиническая больница</c:v>
                </c:pt>
                <c:pt idx="14">
                  <c:v>Республиканская детская клиническая больница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Лист1!$B$2:$B$17</c:f>
              <c:numCache>
                <c:formatCode>0%</c:formatCode>
                <c:ptCount val="16"/>
                <c:pt idx="0">
                  <c:v>6.0000000000000032E-2</c:v>
                </c:pt>
                <c:pt idx="1">
                  <c:v>0.1</c:v>
                </c:pt>
                <c:pt idx="2">
                  <c:v>0.12000000000000002</c:v>
                </c:pt>
                <c:pt idx="3">
                  <c:v>0.18000000000000024</c:v>
                </c:pt>
                <c:pt idx="4">
                  <c:v>0.18000000000000024</c:v>
                </c:pt>
                <c:pt idx="5">
                  <c:v>0.2</c:v>
                </c:pt>
                <c:pt idx="6">
                  <c:v>0.22</c:v>
                </c:pt>
                <c:pt idx="7">
                  <c:v>0.30000000000000032</c:v>
                </c:pt>
                <c:pt idx="8">
                  <c:v>0.3100000000000015</c:v>
                </c:pt>
                <c:pt idx="9">
                  <c:v>0.32000000000000167</c:v>
                </c:pt>
                <c:pt idx="10">
                  <c:v>0.35000000000000031</c:v>
                </c:pt>
                <c:pt idx="11">
                  <c:v>0.43000000000000038</c:v>
                </c:pt>
                <c:pt idx="12">
                  <c:v>0.48000000000000032</c:v>
                </c:pt>
                <c:pt idx="13">
                  <c:v>0.52</c:v>
                </c:pt>
                <c:pt idx="14">
                  <c:v>0.56000000000000005</c:v>
                </c:pt>
                <c:pt idx="15">
                  <c:v>0.67000000000000393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Частично удовлетворен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с.п. Заюково</c:v>
                </c:pt>
                <c:pt idx="1">
                  <c:v>г.о.Прохладный</c:v>
                </c:pt>
                <c:pt idx="2">
                  <c:v>г.о.Баксан</c:v>
                </c:pt>
                <c:pt idx="3">
                  <c:v>Зольский район</c:v>
                </c:pt>
                <c:pt idx="4">
                  <c:v>Эльбрусский район</c:v>
                </c:pt>
                <c:pt idx="5">
                  <c:v>с.п.Анзорей</c:v>
                </c:pt>
                <c:pt idx="6">
                  <c:v>г. Нарткала</c:v>
                </c:pt>
                <c:pt idx="7">
                  <c:v>г.Чегем</c:v>
                </c:pt>
                <c:pt idx="8">
                  <c:v>ОБЩИЙ МАССИВ ПО КБР</c:v>
                </c:pt>
                <c:pt idx="9">
                  <c:v>Черекский район</c:v>
                </c:pt>
                <c:pt idx="10">
                  <c:v>Терский район</c:v>
                </c:pt>
                <c:pt idx="11">
                  <c:v>Городская клиническая больница №1</c:v>
                </c:pt>
                <c:pt idx="12">
                  <c:v>Майский район</c:v>
                </c:pt>
                <c:pt idx="13">
                  <c:v>Республиканская клиническая больница</c:v>
                </c:pt>
                <c:pt idx="14">
                  <c:v>Республиканская детская клиническая больница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Лист1!$C$2:$C$17</c:f>
              <c:numCache>
                <c:formatCode>0%</c:formatCode>
                <c:ptCount val="16"/>
                <c:pt idx="0">
                  <c:v>0.42000000000000032</c:v>
                </c:pt>
                <c:pt idx="1">
                  <c:v>0.30000000000000032</c:v>
                </c:pt>
                <c:pt idx="2">
                  <c:v>0.53</c:v>
                </c:pt>
                <c:pt idx="3">
                  <c:v>0.56000000000000005</c:v>
                </c:pt>
                <c:pt idx="4">
                  <c:v>0.51</c:v>
                </c:pt>
                <c:pt idx="5">
                  <c:v>0.48000000000000032</c:v>
                </c:pt>
                <c:pt idx="6">
                  <c:v>0.4</c:v>
                </c:pt>
                <c:pt idx="7">
                  <c:v>0.34</c:v>
                </c:pt>
                <c:pt idx="8">
                  <c:v>0.37000000000000038</c:v>
                </c:pt>
                <c:pt idx="9">
                  <c:v>0.26</c:v>
                </c:pt>
                <c:pt idx="10">
                  <c:v>0.37000000000000038</c:v>
                </c:pt>
                <c:pt idx="11">
                  <c:v>0.30000000000000032</c:v>
                </c:pt>
                <c:pt idx="12">
                  <c:v>0.42000000000000032</c:v>
                </c:pt>
                <c:pt idx="13">
                  <c:v>0.26</c:v>
                </c:pt>
                <c:pt idx="14">
                  <c:v>0.3100000000000015</c:v>
                </c:pt>
                <c:pt idx="15">
                  <c:v>8.0000000000000043E-2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Скорее не удовлетворен 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с.п. Заюково</c:v>
                </c:pt>
                <c:pt idx="1">
                  <c:v>г.о.Прохладный</c:v>
                </c:pt>
                <c:pt idx="2">
                  <c:v>г.о.Баксан</c:v>
                </c:pt>
                <c:pt idx="3">
                  <c:v>Зольский район</c:v>
                </c:pt>
                <c:pt idx="4">
                  <c:v>Эльбрусский район</c:v>
                </c:pt>
                <c:pt idx="5">
                  <c:v>с.п.Анзорей</c:v>
                </c:pt>
                <c:pt idx="6">
                  <c:v>г. Нарткала</c:v>
                </c:pt>
                <c:pt idx="7">
                  <c:v>г.Чегем</c:v>
                </c:pt>
                <c:pt idx="8">
                  <c:v>ОБЩИЙ МАССИВ ПО КБР</c:v>
                </c:pt>
                <c:pt idx="9">
                  <c:v>Черекский район</c:v>
                </c:pt>
                <c:pt idx="10">
                  <c:v>Терский район</c:v>
                </c:pt>
                <c:pt idx="11">
                  <c:v>Городская клиническая больница №1</c:v>
                </c:pt>
                <c:pt idx="12">
                  <c:v>Майский район</c:v>
                </c:pt>
                <c:pt idx="13">
                  <c:v>Республиканская клиническая больница</c:v>
                </c:pt>
                <c:pt idx="14">
                  <c:v>Республиканская детская клиническая больница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Лист1!$D$2:$D$17</c:f>
              <c:numCache>
                <c:formatCode>0%</c:formatCode>
                <c:ptCount val="16"/>
                <c:pt idx="0">
                  <c:v>0.34</c:v>
                </c:pt>
                <c:pt idx="1">
                  <c:v>0.26</c:v>
                </c:pt>
                <c:pt idx="2">
                  <c:v>0.16</c:v>
                </c:pt>
                <c:pt idx="3">
                  <c:v>0.24000000000000021</c:v>
                </c:pt>
                <c:pt idx="4">
                  <c:v>8.0000000000000043E-2</c:v>
                </c:pt>
                <c:pt idx="5">
                  <c:v>0.24000000000000021</c:v>
                </c:pt>
                <c:pt idx="6">
                  <c:v>0.36000000000000032</c:v>
                </c:pt>
                <c:pt idx="7">
                  <c:v>6.0000000000000032E-2</c:v>
                </c:pt>
                <c:pt idx="8">
                  <c:v>0.17</c:v>
                </c:pt>
                <c:pt idx="9">
                  <c:v>0.15000000000000024</c:v>
                </c:pt>
                <c:pt idx="10">
                  <c:v>0.27</c:v>
                </c:pt>
                <c:pt idx="11">
                  <c:v>7.0000000000000021E-2</c:v>
                </c:pt>
                <c:pt idx="12">
                  <c:v>2.0000000000000011E-2</c:v>
                </c:pt>
                <c:pt idx="13">
                  <c:v>0.14000000000000001</c:v>
                </c:pt>
                <c:pt idx="14">
                  <c:v>6.0000000000000032E-2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Полностью не удовлетворен</c:v>
                </c:pt>
              </c:strCache>
            </c:strRef>
          </c:tx>
          <c:dLbls>
            <c:dLbl>
              <c:idx val="4"/>
              <c:layout>
                <c:manualLayout>
                  <c:x val="2.9210991825522451E-2"/>
                  <c:y val="0"/>
                </c:manualLayout>
              </c:layout>
              <c:showVal val="1"/>
            </c:dLbl>
            <c:dLbl>
              <c:idx val="12"/>
              <c:layout>
                <c:manualLayout>
                  <c:x val="3.1457991196716481E-2"/>
                  <c:y val="0"/>
                </c:manualLayout>
              </c:layout>
              <c:showVal val="1"/>
            </c:dLbl>
            <c:dLbl>
              <c:idx val="14"/>
              <c:layout>
                <c:manualLayout>
                  <c:x val="3.1457991196716481E-2"/>
                  <c:y val="1.5402592850650041E-3"/>
                </c:manualLayout>
              </c:layout>
              <c:showVal val="1"/>
            </c:dLbl>
            <c:dLbl>
              <c:idx val="15"/>
              <c:layout>
                <c:manualLayout>
                  <c:x val="2.6963992454328588E-2"/>
                  <c:y val="0"/>
                </c:manualLayout>
              </c:layout>
              <c:showVal val="1"/>
            </c:dLbl>
            <c:showVal val="1"/>
          </c:dLbls>
          <c:cat>
            <c:strRef>
              <c:f>Лист1!$A$2:$A$17</c:f>
              <c:strCache>
                <c:ptCount val="16"/>
                <c:pt idx="0">
                  <c:v>с.п. Заюково</c:v>
                </c:pt>
                <c:pt idx="1">
                  <c:v>г.о.Прохладный</c:v>
                </c:pt>
                <c:pt idx="2">
                  <c:v>г.о.Баксан</c:v>
                </c:pt>
                <c:pt idx="3">
                  <c:v>Зольский район</c:v>
                </c:pt>
                <c:pt idx="4">
                  <c:v>Эльбрусский район</c:v>
                </c:pt>
                <c:pt idx="5">
                  <c:v>с.п.Анзорей</c:v>
                </c:pt>
                <c:pt idx="6">
                  <c:v>г. Нарткала</c:v>
                </c:pt>
                <c:pt idx="7">
                  <c:v>г.Чегем</c:v>
                </c:pt>
                <c:pt idx="8">
                  <c:v>ОБЩИЙ МАССИВ ПО КБР</c:v>
                </c:pt>
                <c:pt idx="9">
                  <c:v>Черекский район</c:v>
                </c:pt>
                <c:pt idx="10">
                  <c:v>Терский район</c:v>
                </c:pt>
                <c:pt idx="11">
                  <c:v>Городская клиническая больница №1</c:v>
                </c:pt>
                <c:pt idx="12">
                  <c:v>Майский район</c:v>
                </c:pt>
                <c:pt idx="13">
                  <c:v>Республиканская клиническая больница</c:v>
                </c:pt>
                <c:pt idx="14">
                  <c:v>Республиканская детская клиническая больница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Лист1!$E$2:$E$17</c:f>
              <c:numCache>
                <c:formatCode>0%</c:formatCode>
                <c:ptCount val="16"/>
                <c:pt idx="0">
                  <c:v>0.14000000000000001</c:v>
                </c:pt>
                <c:pt idx="1">
                  <c:v>0.24000000000000021</c:v>
                </c:pt>
                <c:pt idx="2">
                  <c:v>0.16</c:v>
                </c:pt>
                <c:pt idx="3">
                  <c:v>4.0000000000000022E-2</c:v>
                </c:pt>
                <c:pt idx="4">
                  <c:v>4.0000000000000022E-2</c:v>
                </c:pt>
                <c:pt idx="5">
                  <c:v>0.1</c:v>
                </c:pt>
                <c:pt idx="6">
                  <c:v>2.0000000000000011E-2</c:v>
                </c:pt>
                <c:pt idx="7">
                  <c:v>0.26</c:v>
                </c:pt>
                <c:pt idx="8">
                  <c:v>9.0000000000000024E-2</c:v>
                </c:pt>
                <c:pt idx="9">
                  <c:v>6.0000000000000032E-2</c:v>
                </c:pt>
                <c:pt idx="11">
                  <c:v>0.18000000000000024</c:v>
                </c:pt>
                <c:pt idx="12">
                  <c:v>2.0000000000000011E-2</c:v>
                </c:pt>
                <c:pt idx="14">
                  <c:v>4.0000000000000022E-2</c:v>
                </c:pt>
                <c:pt idx="15">
                  <c:v>2.0000000000000011E-2</c:v>
                </c:pt>
              </c:numCache>
            </c:numRef>
          </c:val>
        </c:ser>
        <c:gapWidth val="75"/>
        <c:overlap val="100"/>
        <c:axId val="49522944"/>
        <c:axId val="49541120"/>
      </c:barChart>
      <c:catAx>
        <c:axId val="49522944"/>
        <c:scaling>
          <c:orientation val="minMax"/>
        </c:scaling>
        <c:axPos val="l"/>
        <c:majorTickMark val="none"/>
        <c:tickLblPos val="nextTo"/>
        <c:crossAx val="49541120"/>
        <c:crosses val="autoZero"/>
        <c:auto val="1"/>
        <c:lblAlgn val="ctr"/>
        <c:lblOffset val="100"/>
      </c:catAx>
      <c:valAx>
        <c:axId val="49541120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49522944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Всегда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с.п. Заюково</c:v>
                </c:pt>
                <c:pt idx="1">
                  <c:v>г.о.Баксан</c:v>
                </c:pt>
                <c:pt idx="2">
                  <c:v>с.п.Анзорей</c:v>
                </c:pt>
                <c:pt idx="3">
                  <c:v>г.о.Прохладный</c:v>
                </c:pt>
                <c:pt idx="4">
                  <c:v>Эльбрусский район</c:v>
                </c:pt>
                <c:pt idx="5">
                  <c:v>г.Чегем</c:v>
                </c:pt>
                <c:pt idx="6">
                  <c:v>Терский район</c:v>
                </c:pt>
                <c:pt idx="7">
                  <c:v>ОБЩИЙ МАССИВ ПО КБР</c:v>
                </c:pt>
                <c:pt idx="8">
                  <c:v>Черекский район</c:v>
                </c:pt>
                <c:pt idx="9">
                  <c:v>г. Нарткала</c:v>
                </c:pt>
                <c:pt idx="10">
                  <c:v>Зольский район</c:v>
                </c:pt>
                <c:pt idx="11">
                  <c:v>Республиканская детская клиническая больница</c:v>
                </c:pt>
                <c:pt idx="12">
                  <c:v>Городская клиническая больница №2</c:v>
                </c:pt>
                <c:pt idx="13">
                  <c:v>Майский район</c:v>
                </c:pt>
                <c:pt idx="14">
                  <c:v>Городская клиническая больница №1</c:v>
                </c:pt>
                <c:pt idx="15">
                  <c:v>Республиканская клиническая больница</c:v>
                </c:pt>
              </c:strCache>
            </c:strRef>
          </c:cat>
          <c:val>
            <c:numRef>
              <c:f>Лист1!$B$2:$B$17</c:f>
              <c:numCache>
                <c:formatCode>0%</c:formatCode>
                <c:ptCount val="16"/>
                <c:pt idx="0">
                  <c:v>8.0000000000000043E-2</c:v>
                </c:pt>
                <c:pt idx="1">
                  <c:v>0.1</c:v>
                </c:pt>
                <c:pt idx="2">
                  <c:v>0.22</c:v>
                </c:pt>
                <c:pt idx="3">
                  <c:v>0.32000000000000167</c:v>
                </c:pt>
                <c:pt idx="4">
                  <c:v>0.39000000000000168</c:v>
                </c:pt>
                <c:pt idx="5">
                  <c:v>0.4</c:v>
                </c:pt>
                <c:pt idx="6">
                  <c:v>0.41000000000000031</c:v>
                </c:pt>
                <c:pt idx="7">
                  <c:v>0.48000000000000032</c:v>
                </c:pt>
                <c:pt idx="8">
                  <c:v>0.49000000000000032</c:v>
                </c:pt>
                <c:pt idx="9">
                  <c:v>0.54</c:v>
                </c:pt>
                <c:pt idx="10">
                  <c:v>0.60000000000000064</c:v>
                </c:pt>
                <c:pt idx="11">
                  <c:v>0.63000000000000334</c:v>
                </c:pt>
                <c:pt idx="12">
                  <c:v>0.76000000000000334</c:v>
                </c:pt>
                <c:pt idx="13">
                  <c:v>0.78</c:v>
                </c:pt>
                <c:pt idx="14">
                  <c:v>0.8</c:v>
                </c:pt>
                <c:pt idx="15">
                  <c:v>0.82000000000000062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Как правило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с.п. Заюково</c:v>
                </c:pt>
                <c:pt idx="1">
                  <c:v>г.о.Баксан</c:v>
                </c:pt>
                <c:pt idx="2">
                  <c:v>с.п.Анзорей</c:v>
                </c:pt>
                <c:pt idx="3">
                  <c:v>г.о.Прохладный</c:v>
                </c:pt>
                <c:pt idx="4">
                  <c:v>Эльбрусский район</c:v>
                </c:pt>
                <c:pt idx="5">
                  <c:v>г.Чегем</c:v>
                </c:pt>
                <c:pt idx="6">
                  <c:v>Терский район</c:v>
                </c:pt>
                <c:pt idx="7">
                  <c:v>ОБЩИЙ МАССИВ ПО КБР</c:v>
                </c:pt>
                <c:pt idx="8">
                  <c:v>Черекский район</c:v>
                </c:pt>
                <c:pt idx="9">
                  <c:v>г. Нарткала</c:v>
                </c:pt>
                <c:pt idx="10">
                  <c:v>Зольский район</c:v>
                </c:pt>
                <c:pt idx="11">
                  <c:v>Республиканская детская клиническая больница</c:v>
                </c:pt>
                <c:pt idx="12">
                  <c:v>Городская клиническая больница №2</c:v>
                </c:pt>
                <c:pt idx="13">
                  <c:v>Майский район</c:v>
                </c:pt>
                <c:pt idx="14">
                  <c:v>Городская клиническая больница №1</c:v>
                </c:pt>
                <c:pt idx="15">
                  <c:v>Республиканская клиническая больница</c:v>
                </c:pt>
              </c:strCache>
            </c:strRef>
          </c:cat>
          <c:val>
            <c:numRef>
              <c:f>Лист1!$C$2:$C$17</c:f>
              <c:numCache>
                <c:formatCode>0%</c:formatCode>
                <c:ptCount val="16"/>
                <c:pt idx="0">
                  <c:v>0.44</c:v>
                </c:pt>
                <c:pt idx="1">
                  <c:v>0.56999999999999995</c:v>
                </c:pt>
                <c:pt idx="2">
                  <c:v>0.32000000000000167</c:v>
                </c:pt>
                <c:pt idx="3">
                  <c:v>0.28000000000000008</c:v>
                </c:pt>
                <c:pt idx="4">
                  <c:v>0.3100000000000015</c:v>
                </c:pt>
                <c:pt idx="5">
                  <c:v>0.36000000000000032</c:v>
                </c:pt>
                <c:pt idx="6">
                  <c:v>0.55000000000000004</c:v>
                </c:pt>
                <c:pt idx="7">
                  <c:v>0.26</c:v>
                </c:pt>
                <c:pt idx="8">
                  <c:v>0.13</c:v>
                </c:pt>
                <c:pt idx="9">
                  <c:v>0.26</c:v>
                </c:pt>
                <c:pt idx="10">
                  <c:v>0.26</c:v>
                </c:pt>
                <c:pt idx="11">
                  <c:v>0.1</c:v>
                </c:pt>
                <c:pt idx="12">
                  <c:v>2.0000000000000011E-2</c:v>
                </c:pt>
                <c:pt idx="13">
                  <c:v>6.0000000000000032E-2</c:v>
                </c:pt>
                <c:pt idx="14">
                  <c:v>0.11</c:v>
                </c:pt>
                <c:pt idx="15">
                  <c:v>0.12000000000000002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Иногда</c:v>
                </c:pt>
              </c:strCache>
            </c:strRef>
          </c:tx>
          <c:dLbls>
            <c:dLbl>
              <c:idx val="12"/>
              <c:layout>
                <c:manualLayout>
                  <c:x val="2.3945732148902346E-2"/>
                  <c:y val="0"/>
                </c:manualLayout>
              </c:layout>
              <c:showVal val="1"/>
            </c:dLbl>
            <c:dLbl>
              <c:idx val="15"/>
              <c:layout>
                <c:manualLayout>
                  <c:x val="2.3945732148902346E-2"/>
                  <c:y val="0"/>
                </c:manualLayout>
              </c:layout>
              <c:showVal val="1"/>
            </c:dLbl>
            <c:showVal val="1"/>
          </c:dLbls>
          <c:cat>
            <c:strRef>
              <c:f>Лист1!$A$2:$A$17</c:f>
              <c:strCache>
                <c:ptCount val="16"/>
                <c:pt idx="0">
                  <c:v>с.п. Заюково</c:v>
                </c:pt>
                <c:pt idx="1">
                  <c:v>г.о.Баксан</c:v>
                </c:pt>
                <c:pt idx="2">
                  <c:v>с.п.Анзорей</c:v>
                </c:pt>
                <c:pt idx="3">
                  <c:v>г.о.Прохладный</c:v>
                </c:pt>
                <c:pt idx="4">
                  <c:v>Эльбрусский район</c:v>
                </c:pt>
                <c:pt idx="5">
                  <c:v>г.Чегем</c:v>
                </c:pt>
                <c:pt idx="6">
                  <c:v>Терский район</c:v>
                </c:pt>
                <c:pt idx="7">
                  <c:v>ОБЩИЙ МАССИВ ПО КБР</c:v>
                </c:pt>
                <c:pt idx="8">
                  <c:v>Черекский район</c:v>
                </c:pt>
                <c:pt idx="9">
                  <c:v>г. Нарткала</c:v>
                </c:pt>
                <c:pt idx="10">
                  <c:v>Зольский район</c:v>
                </c:pt>
                <c:pt idx="11">
                  <c:v>Республиканская детская клиническая больница</c:v>
                </c:pt>
                <c:pt idx="12">
                  <c:v>Городская клиническая больница №2</c:v>
                </c:pt>
                <c:pt idx="13">
                  <c:v>Майский район</c:v>
                </c:pt>
                <c:pt idx="14">
                  <c:v>Городская клиническая больница №1</c:v>
                </c:pt>
                <c:pt idx="15">
                  <c:v>Республиканская клиническая больница</c:v>
                </c:pt>
              </c:strCache>
            </c:strRef>
          </c:cat>
          <c:val>
            <c:numRef>
              <c:f>Лист1!$D$2:$D$17</c:f>
              <c:numCache>
                <c:formatCode>0%</c:formatCode>
                <c:ptCount val="16"/>
                <c:pt idx="0">
                  <c:v>0.16</c:v>
                </c:pt>
                <c:pt idx="1">
                  <c:v>0.12000000000000002</c:v>
                </c:pt>
                <c:pt idx="2">
                  <c:v>0.18000000000000024</c:v>
                </c:pt>
                <c:pt idx="3">
                  <c:v>0.24000000000000021</c:v>
                </c:pt>
                <c:pt idx="4">
                  <c:v>0.12000000000000002</c:v>
                </c:pt>
                <c:pt idx="5">
                  <c:v>0.16</c:v>
                </c:pt>
                <c:pt idx="7">
                  <c:v>0.11</c:v>
                </c:pt>
                <c:pt idx="8">
                  <c:v>0.19</c:v>
                </c:pt>
                <c:pt idx="9">
                  <c:v>0.14000000000000001</c:v>
                </c:pt>
                <c:pt idx="10">
                  <c:v>6.0000000000000032E-2</c:v>
                </c:pt>
                <c:pt idx="11">
                  <c:v>0.17</c:v>
                </c:pt>
                <c:pt idx="12">
                  <c:v>2.0000000000000011E-2</c:v>
                </c:pt>
                <c:pt idx="14">
                  <c:v>0.05</c:v>
                </c:pt>
                <c:pt idx="15">
                  <c:v>2.0000000000000011E-2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Никогда</c:v>
                </c:pt>
              </c:strCache>
            </c:strRef>
          </c:tx>
          <c:dLbls>
            <c:dLbl>
              <c:idx val="10"/>
              <c:layout>
                <c:manualLayout>
                  <c:x val="3.2653271112139788E-2"/>
                  <c:y val="0"/>
                </c:manualLayout>
              </c:layout>
              <c:showVal val="1"/>
            </c:dLbl>
            <c:dLbl>
              <c:idx val="13"/>
              <c:layout>
                <c:manualLayout>
                  <c:x val="2.8299501630520956E-2"/>
                  <c:y val="-1.5083841215372913E-3"/>
                </c:manualLayout>
              </c:layout>
              <c:showVal val="1"/>
            </c:dLbl>
            <c:dLbl>
              <c:idx val="14"/>
              <c:layout>
                <c:manualLayout>
                  <c:x val="2.3945732148902346E-2"/>
                  <c:y val="0"/>
                </c:manualLayout>
              </c:layout>
              <c:showVal val="1"/>
            </c:dLbl>
            <c:showVal val="1"/>
          </c:dLbls>
          <c:cat>
            <c:strRef>
              <c:f>Лист1!$A$2:$A$17</c:f>
              <c:strCache>
                <c:ptCount val="16"/>
                <c:pt idx="0">
                  <c:v>с.п. Заюково</c:v>
                </c:pt>
                <c:pt idx="1">
                  <c:v>г.о.Баксан</c:v>
                </c:pt>
                <c:pt idx="2">
                  <c:v>с.п.Анзорей</c:v>
                </c:pt>
                <c:pt idx="3">
                  <c:v>г.о.Прохладный</c:v>
                </c:pt>
                <c:pt idx="4">
                  <c:v>Эльбрусский район</c:v>
                </c:pt>
                <c:pt idx="5">
                  <c:v>г.Чегем</c:v>
                </c:pt>
                <c:pt idx="6">
                  <c:v>Терский район</c:v>
                </c:pt>
                <c:pt idx="7">
                  <c:v>ОБЩИЙ МАССИВ ПО КБР</c:v>
                </c:pt>
                <c:pt idx="8">
                  <c:v>Черекский район</c:v>
                </c:pt>
                <c:pt idx="9">
                  <c:v>г. Нарткала</c:v>
                </c:pt>
                <c:pt idx="10">
                  <c:v>Зольский район</c:v>
                </c:pt>
                <c:pt idx="11">
                  <c:v>Республиканская детская клиническая больница</c:v>
                </c:pt>
                <c:pt idx="12">
                  <c:v>Городская клиническая больница №2</c:v>
                </c:pt>
                <c:pt idx="13">
                  <c:v>Майский район</c:v>
                </c:pt>
                <c:pt idx="14">
                  <c:v>Городская клиническая больница №1</c:v>
                </c:pt>
                <c:pt idx="15">
                  <c:v>Республиканская клиническая больница</c:v>
                </c:pt>
              </c:strCache>
            </c:strRef>
          </c:cat>
          <c:val>
            <c:numRef>
              <c:f>Лист1!$E$2:$E$17</c:f>
              <c:numCache>
                <c:formatCode>0%</c:formatCode>
                <c:ptCount val="16"/>
                <c:pt idx="0">
                  <c:v>0.26</c:v>
                </c:pt>
                <c:pt idx="1">
                  <c:v>0.18000000000000024</c:v>
                </c:pt>
                <c:pt idx="2">
                  <c:v>0.28000000000000008</c:v>
                </c:pt>
                <c:pt idx="3">
                  <c:v>6.0000000000000032E-2</c:v>
                </c:pt>
                <c:pt idx="5">
                  <c:v>6.0000000000000032E-2</c:v>
                </c:pt>
                <c:pt idx="7">
                  <c:v>7.0000000000000021E-2</c:v>
                </c:pt>
                <c:pt idx="10">
                  <c:v>2.0000000000000011E-2</c:v>
                </c:pt>
                <c:pt idx="11">
                  <c:v>4.0000000000000022E-2</c:v>
                </c:pt>
                <c:pt idx="13">
                  <c:v>6.0000000000000032E-2</c:v>
                </c:pt>
                <c:pt idx="14">
                  <c:v>2.0000000000000011E-2</c:v>
                </c:pt>
              </c:numCache>
            </c:numRef>
          </c:val>
        </c:ser>
        <c:gapWidth val="75"/>
        <c:overlap val="100"/>
        <c:axId val="62946688"/>
        <c:axId val="62964864"/>
      </c:barChart>
      <c:catAx>
        <c:axId val="62946688"/>
        <c:scaling>
          <c:orientation val="minMax"/>
        </c:scaling>
        <c:axPos val="l"/>
        <c:majorTickMark val="none"/>
        <c:tickLblPos val="nextTo"/>
        <c:crossAx val="62964864"/>
        <c:crosses val="autoZero"/>
        <c:auto val="1"/>
        <c:lblAlgn val="ctr"/>
        <c:lblOffset val="100"/>
      </c:catAx>
      <c:valAx>
        <c:axId val="62964864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62946688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legend>
      <c:legendPos val="b"/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Амбулатории Центральных районных</a:t>
            </a:r>
            <a:r>
              <a:rPr lang="ru-RU" sz="1500" baseline="0">
                <a:latin typeface="Times New Roman" pitchFamily="18" charset="0"/>
                <a:cs typeface="Times New Roman" pitchFamily="18" charset="0"/>
              </a:rPr>
              <a:t> больниц</a:t>
            </a:r>
            <a:endParaRPr lang="ru-RU" sz="1500">
              <a:latin typeface="Times New Roman" pitchFamily="18" charset="0"/>
              <a:cs typeface="Times New Roman" pitchFamily="18" charset="0"/>
            </a:endParaRP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Лист1!$A$2:$A$13</c:f>
              <c:strCache>
                <c:ptCount val="12"/>
                <c:pt idx="0">
                  <c:v>Майский район</c:v>
                </c:pt>
                <c:pt idx="1">
                  <c:v>с.п. Заюково</c:v>
                </c:pt>
                <c:pt idx="2">
                  <c:v>г.о.Баксан и Баксанский район</c:v>
                </c:pt>
                <c:pt idx="3">
                  <c:v>с.п. Анзорей</c:v>
                </c:pt>
                <c:pt idx="4">
                  <c:v>г.Чегем</c:v>
                </c:pt>
                <c:pt idx="5">
                  <c:v>г.о.Прохладный и Прохладненский район</c:v>
                </c:pt>
                <c:pt idx="6">
                  <c:v>г. Нарткала</c:v>
                </c:pt>
                <c:pt idx="7">
                  <c:v>В СРЕДНЕМ ПО КБР</c:v>
                </c:pt>
                <c:pt idx="8">
                  <c:v>Черекский район</c:v>
                </c:pt>
                <c:pt idx="9">
                  <c:v>Эльбрусский район</c:v>
                </c:pt>
                <c:pt idx="10">
                  <c:v>Зольский район</c:v>
                </c:pt>
                <c:pt idx="11">
                  <c:v>Терский район</c:v>
                </c:pt>
              </c:strCache>
            </c:strRef>
          </c:cat>
          <c:val>
            <c:numRef>
              <c:f>Лист1!$B$2:$B$13</c:f>
              <c:numCache>
                <c:formatCode>0%</c:formatCode>
                <c:ptCount val="12"/>
                <c:pt idx="0">
                  <c:v>0.48000000000000032</c:v>
                </c:pt>
                <c:pt idx="1">
                  <c:v>0.60000000000000064</c:v>
                </c:pt>
                <c:pt idx="2">
                  <c:v>0.61000000000000065</c:v>
                </c:pt>
                <c:pt idx="3">
                  <c:v>0.66000000000000159</c:v>
                </c:pt>
                <c:pt idx="4">
                  <c:v>0.66000000000000159</c:v>
                </c:pt>
                <c:pt idx="5">
                  <c:v>0.67000000000000171</c:v>
                </c:pt>
                <c:pt idx="6">
                  <c:v>0.68</c:v>
                </c:pt>
                <c:pt idx="7">
                  <c:v>0.69000000000000061</c:v>
                </c:pt>
                <c:pt idx="8">
                  <c:v>0.72000000000000064</c:v>
                </c:pt>
                <c:pt idx="9">
                  <c:v>0.79</c:v>
                </c:pt>
                <c:pt idx="10">
                  <c:v>0.82000000000000062</c:v>
                </c:pt>
                <c:pt idx="11">
                  <c:v>0.84000000000000064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 </c:v>
                </c:pt>
              </c:strCache>
            </c:strRef>
          </c:tx>
          <c:dLbls>
            <c:showVal val="1"/>
          </c:dLbls>
          <c:cat>
            <c:strRef>
              <c:f>Лист1!$A$2:$A$13</c:f>
              <c:strCache>
                <c:ptCount val="12"/>
                <c:pt idx="0">
                  <c:v>Майский район</c:v>
                </c:pt>
                <c:pt idx="1">
                  <c:v>с.п. Заюково</c:v>
                </c:pt>
                <c:pt idx="2">
                  <c:v>г.о.Баксан и Баксанский район</c:v>
                </c:pt>
                <c:pt idx="3">
                  <c:v>с.п. Анзорей</c:v>
                </c:pt>
                <c:pt idx="4">
                  <c:v>г.Чегем</c:v>
                </c:pt>
                <c:pt idx="5">
                  <c:v>г.о.Прохладный и Прохладненский район</c:v>
                </c:pt>
                <c:pt idx="6">
                  <c:v>г. Нарткала</c:v>
                </c:pt>
                <c:pt idx="7">
                  <c:v>В СРЕДНЕМ ПО КБР</c:v>
                </c:pt>
                <c:pt idx="8">
                  <c:v>Черекский район</c:v>
                </c:pt>
                <c:pt idx="9">
                  <c:v>Эльбрусский район</c:v>
                </c:pt>
                <c:pt idx="10">
                  <c:v>Зольский район</c:v>
                </c:pt>
                <c:pt idx="11">
                  <c:v>Терский район</c:v>
                </c:pt>
              </c:strCache>
            </c:strRef>
          </c:cat>
          <c:val>
            <c:numRef>
              <c:f>Лист1!$C$2:$C$13</c:f>
              <c:numCache>
                <c:formatCode>0%</c:formatCode>
                <c:ptCount val="12"/>
                <c:pt idx="0">
                  <c:v>0.24000000000000021</c:v>
                </c:pt>
                <c:pt idx="1">
                  <c:v>0.36000000000000032</c:v>
                </c:pt>
                <c:pt idx="2">
                  <c:v>0.35000000000000031</c:v>
                </c:pt>
                <c:pt idx="3">
                  <c:v>0.30000000000000032</c:v>
                </c:pt>
                <c:pt idx="4">
                  <c:v>0.18000000000000024</c:v>
                </c:pt>
                <c:pt idx="5">
                  <c:v>0.29000000000000031</c:v>
                </c:pt>
                <c:pt idx="6">
                  <c:v>0.32000000000000067</c:v>
                </c:pt>
                <c:pt idx="7">
                  <c:v>0.21000000000000021</c:v>
                </c:pt>
                <c:pt idx="8">
                  <c:v>0.13</c:v>
                </c:pt>
                <c:pt idx="9">
                  <c:v>6.0000000000000032E-2</c:v>
                </c:pt>
                <c:pt idx="10">
                  <c:v>6.0000000000000032E-2</c:v>
                </c:pt>
                <c:pt idx="11">
                  <c:v>4.0000000000000022E-2</c:v>
                </c:pt>
              </c:numCache>
            </c:numRef>
          </c:val>
        </c:ser>
        <c:gapWidth val="75"/>
        <c:overlap val="-25"/>
        <c:axId val="91272704"/>
        <c:axId val="91274240"/>
      </c:barChart>
      <c:catAx>
        <c:axId val="91272704"/>
        <c:scaling>
          <c:orientation val="minMax"/>
        </c:scaling>
        <c:axPos val="l"/>
        <c:majorTickMark val="none"/>
        <c:tickLblPos val="nextTo"/>
        <c:crossAx val="91274240"/>
        <c:crosses val="autoZero"/>
        <c:auto val="1"/>
        <c:lblAlgn val="ctr"/>
        <c:lblOffset val="100"/>
      </c:catAx>
      <c:valAx>
        <c:axId val="91274240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91272704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Удовлетворительно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Word]Лист1'!$A$2:$A$3</c:f>
              <c:strCache>
                <c:ptCount val="2"/>
                <c:pt idx="0">
                  <c:v>Вежливость и внимательность врача и медсестры</c:v>
                </c:pt>
                <c:pt idx="1">
                  <c:v>Объяснение врачом назначенного лечения и выявление изменения состояния здоровья</c:v>
                </c:pt>
              </c:strCache>
            </c:strRef>
          </c:cat>
          <c:val>
            <c:numRef>
              <c:f>'[Диаграмма в Microsoft Office Word]Лист1'!$B$2:$B$3</c:f>
              <c:numCache>
                <c:formatCode>0%</c:formatCode>
                <c:ptCount val="2"/>
                <c:pt idx="0">
                  <c:v>0.15000000000000024</c:v>
                </c:pt>
                <c:pt idx="1">
                  <c:v>0.2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Word]Лист1'!$C$1</c:f>
              <c:strCache>
                <c:ptCount val="1"/>
                <c:pt idx="0">
                  <c:v>Хорошо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Word]Лист1'!$A$2:$A$3</c:f>
              <c:strCache>
                <c:ptCount val="2"/>
                <c:pt idx="0">
                  <c:v>Вежливость и внимательность врача и медсестры</c:v>
                </c:pt>
                <c:pt idx="1">
                  <c:v>Объяснение врачом назначенного лечения и выявление изменения состояния здоровья</c:v>
                </c:pt>
              </c:strCache>
            </c:strRef>
          </c:cat>
          <c:val>
            <c:numRef>
              <c:f>'[Диаграмма в Microsoft Office Word]Лист1'!$C$2:$C$3</c:f>
              <c:numCache>
                <c:formatCode>0.00%</c:formatCode>
                <c:ptCount val="2"/>
                <c:pt idx="0" formatCode="0%">
                  <c:v>0.39000000000000168</c:v>
                </c:pt>
                <c:pt idx="1">
                  <c:v>0.3750000000000015</c:v>
                </c:pt>
              </c:numCache>
            </c:numRef>
          </c:val>
        </c:ser>
        <c:ser>
          <c:idx val="2"/>
          <c:order val="2"/>
          <c:tx>
            <c:strRef>
              <c:f>'[Диаграмма в Microsoft Office Word]Лист1'!$D$1</c:f>
              <c:strCache>
                <c:ptCount val="1"/>
                <c:pt idx="0">
                  <c:v>Отлично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Word]Лист1'!$A$2:$A$3</c:f>
              <c:strCache>
                <c:ptCount val="2"/>
                <c:pt idx="0">
                  <c:v>Вежливость и внимательность врача и медсестры</c:v>
                </c:pt>
                <c:pt idx="1">
                  <c:v>Объяснение врачом назначенного лечения и выявление изменения состояния здоровья</c:v>
                </c:pt>
              </c:strCache>
            </c:strRef>
          </c:cat>
          <c:val>
            <c:numRef>
              <c:f>'[Диаграмма в Microsoft Office Word]Лист1'!$D$2:$D$3</c:f>
              <c:numCache>
                <c:formatCode>0.00%</c:formatCode>
                <c:ptCount val="2"/>
                <c:pt idx="0" formatCode="0%">
                  <c:v>0.32000000000000167</c:v>
                </c:pt>
                <c:pt idx="1">
                  <c:v>0.27500000000000002</c:v>
                </c:pt>
              </c:numCache>
            </c:numRef>
          </c:val>
        </c:ser>
        <c:gapWidth val="75"/>
        <c:axId val="63016320"/>
        <c:axId val="63026304"/>
      </c:barChart>
      <c:catAx>
        <c:axId val="63016320"/>
        <c:scaling>
          <c:orientation val="minMax"/>
        </c:scaling>
        <c:axPos val="b"/>
        <c:majorTickMark val="none"/>
        <c:tickLblPos val="nextTo"/>
        <c:crossAx val="63026304"/>
        <c:crosses val="autoZero"/>
        <c:auto val="1"/>
        <c:lblAlgn val="ctr"/>
        <c:lblOffset val="100"/>
      </c:catAx>
      <c:valAx>
        <c:axId val="63026304"/>
        <c:scaling>
          <c:orientation val="minMax"/>
        </c:scaling>
        <c:axPos val="l"/>
        <c:majorGridlines/>
        <c:numFmt formatCode="0%" sourceLinked="1"/>
        <c:majorTickMark val="none"/>
        <c:tickLblPos val="nextTo"/>
        <c:crossAx val="63016320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legend>
      <c:legendPos val="b"/>
      <c:layout/>
    </c:legend>
    <c:plotVisOnly val="1"/>
    <c:dispBlanksAs val="gap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Полностью удовлетворен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г.о.Баксан</c:v>
                </c:pt>
                <c:pt idx="1">
                  <c:v>с.п. Заюково</c:v>
                </c:pt>
                <c:pt idx="2">
                  <c:v>г.о.Прохладный</c:v>
                </c:pt>
                <c:pt idx="3">
                  <c:v>с.п.Анзорей</c:v>
                </c:pt>
                <c:pt idx="4">
                  <c:v>Терский район</c:v>
                </c:pt>
                <c:pt idx="5">
                  <c:v>Зольский район</c:v>
                </c:pt>
                <c:pt idx="6">
                  <c:v>Черекский район</c:v>
                </c:pt>
                <c:pt idx="7">
                  <c:v>Майский район</c:v>
                </c:pt>
                <c:pt idx="8">
                  <c:v>г. Нарткала</c:v>
                </c:pt>
                <c:pt idx="9">
                  <c:v>Эльбрусский район</c:v>
                </c:pt>
                <c:pt idx="10">
                  <c:v>ОБЩИЙ МАССИВ ПО КБР</c:v>
                </c:pt>
                <c:pt idx="11">
                  <c:v>г.Чегем</c:v>
                </c:pt>
                <c:pt idx="12">
                  <c:v>Республиканская детская клиническая больница</c:v>
                </c:pt>
                <c:pt idx="13">
                  <c:v>Городская клиническая больница №1</c:v>
                </c:pt>
                <c:pt idx="14">
                  <c:v>Городская клиническая больница №2</c:v>
                </c:pt>
                <c:pt idx="15">
                  <c:v>Республиканская клиническая больница</c:v>
                </c:pt>
              </c:strCache>
            </c:strRef>
          </c:cat>
          <c:val>
            <c:numRef>
              <c:f>Лист1!$B$2:$B$17</c:f>
              <c:numCache>
                <c:formatCode>0%</c:formatCode>
                <c:ptCount val="16"/>
                <c:pt idx="0">
                  <c:v>4.0000000000000022E-2</c:v>
                </c:pt>
                <c:pt idx="1">
                  <c:v>8.0000000000000043E-2</c:v>
                </c:pt>
                <c:pt idx="2">
                  <c:v>0.12000000000000002</c:v>
                </c:pt>
                <c:pt idx="3">
                  <c:v>0.16</c:v>
                </c:pt>
                <c:pt idx="4">
                  <c:v>0.16</c:v>
                </c:pt>
                <c:pt idx="5">
                  <c:v>0.2</c:v>
                </c:pt>
                <c:pt idx="6">
                  <c:v>0.21000000000000021</c:v>
                </c:pt>
                <c:pt idx="7">
                  <c:v>0.26</c:v>
                </c:pt>
                <c:pt idx="8">
                  <c:v>0.26</c:v>
                </c:pt>
                <c:pt idx="9">
                  <c:v>0.31000000000000139</c:v>
                </c:pt>
                <c:pt idx="10">
                  <c:v>0.31000000000000139</c:v>
                </c:pt>
                <c:pt idx="11">
                  <c:v>0.34</c:v>
                </c:pt>
                <c:pt idx="12">
                  <c:v>0.56000000000000005</c:v>
                </c:pt>
                <c:pt idx="13">
                  <c:v>0.56999999999999995</c:v>
                </c:pt>
                <c:pt idx="14">
                  <c:v>0.69000000000000061</c:v>
                </c:pt>
                <c:pt idx="15">
                  <c:v>0.72000000000000064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Частично удовлетворен</c:v>
                </c:pt>
              </c:strCache>
            </c:strRef>
          </c:tx>
          <c:dLbls>
            <c:dLbl>
              <c:idx val="14"/>
              <c:layout>
                <c:manualLayout>
                  <c:x val="3.4280229063459802E-2"/>
                  <c:y val="0"/>
                </c:manualLayout>
              </c:layout>
              <c:showVal val="1"/>
            </c:dLbl>
            <c:showVal val="1"/>
          </c:dLbls>
          <c:cat>
            <c:strRef>
              <c:f>Лист1!$A$2:$A$17</c:f>
              <c:strCache>
                <c:ptCount val="16"/>
                <c:pt idx="0">
                  <c:v>г.о.Баксан</c:v>
                </c:pt>
                <c:pt idx="1">
                  <c:v>с.п. Заюково</c:v>
                </c:pt>
                <c:pt idx="2">
                  <c:v>г.о.Прохладный</c:v>
                </c:pt>
                <c:pt idx="3">
                  <c:v>с.п.Анзорей</c:v>
                </c:pt>
                <c:pt idx="4">
                  <c:v>Терский район</c:v>
                </c:pt>
                <c:pt idx="5">
                  <c:v>Зольский район</c:v>
                </c:pt>
                <c:pt idx="6">
                  <c:v>Черекский район</c:v>
                </c:pt>
                <c:pt idx="7">
                  <c:v>Майский район</c:v>
                </c:pt>
                <c:pt idx="8">
                  <c:v>г. Нарткала</c:v>
                </c:pt>
                <c:pt idx="9">
                  <c:v>Эльбрусский район</c:v>
                </c:pt>
                <c:pt idx="10">
                  <c:v>ОБЩИЙ МАССИВ ПО КБР</c:v>
                </c:pt>
                <c:pt idx="11">
                  <c:v>г.Чегем</c:v>
                </c:pt>
                <c:pt idx="12">
                  <c:v>Республиканская детская клиническая больница</c:v>
                </c:pt>
                <c:pt idx="13">
                  <c:v>Городская клиническая больница №1</c:v>
                </c:pt>
                <c:pt idx="14">
                  <c:v>Городская клиническая больница №2</c:v>
                </c:pt>
                <c:pt idx="15">
                  <c:v>Республиканская клиническая больница</c:v>
                </c:pt>
              </c:strCache>
            </c:strRef>
          </c:cat>
          <c:val>
            <c:numRef>
              <c:f>Лист1!$C$2:$C$17</c:f>
              <c:numCache>
                <c:formatCode>0%</c:formatCode>
                <c:ptCount val="16"/>
                <c:pt idx="0">
                  <c:v>0.61000000000000065</c:v>
                </c:pt>
                <c:pt idx="1">
                  <c:v>0.4</c:v>
                </c:pt>
                <c:pt idx="2">
                  <c:v>0.38000000000000156</c:v>
                </c:pt>
                <c:pt idx="3">
                  <c:v>0.48000000000000032</c:v>
                </c:pt>
                <c:pt idx="4">
                  <c:v>0.73000000000000065</c:v>
                </c:pt>
                <c:pt idx="5">
                  <c:v>0.68</c:v>
                </c:pt>
                <c:pt idx="6">
                  <c:v>0.36000000000000032</c:v>
                </c:pt>
                <c:pt idx="7">
                  <c:v>0.52</c:v>
                </c:pt>
                <c:pt idx="8">
                  <c:v>0.58000000000000007</c:v>
                </c:pt>
                <c:pt idx="9">
                  <c:v>0.47000000000000008</c:v>
                </c:pt>
                <c:pt idx="10">
                  <c:v>0.45</c:v>
                </c:pt>
                <c:pt idx="11">
                  <c:v>0.46</c:v>
                </c:pt>
                <c:pt idx="12">
                  <c:v>0.33000000000000185</c:v>
                </c:pt>
                <c:pt idx="13">
                  <c:v>0.36000000000000032</c:v>
                </c:pt>
                <c:pt idx="14">
                  <c:v>2.0000000000000011E-2</c:v>
                </c:pt>
                <c:pt idx="15">
                  <c:v>0.26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Скорее не удовлетворен 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г.о.Баксан</c:v>
                </c:pt>
                <c:pt idx="1">
                  <c:v>с.п. Заюково</c:v>
                </c:pt>
                <c:pt idx="2">
                  <c:v>г.о.Прохладный</c:v>
                </c:pt>
                <c:pt idx="3">
                  <c:v>с.п.Анзорей</c:v>
                </c:pt>
                <c:pt idx="4">
                  <c:v>Терский район</c:v>
                </c:pt>
                <c:pt idx="5">
                  <c:v>Зольский район</c:v>
                </c:pt>
                <c:pt idx="6">
                  <c:v>Черекский район</c:v>
                </c:pt>
                <c:pt idx="7">
                  <c:v>Майский район</c:v>
                </c:pt>
                <c:pt idx="8">
                  <c:v>г. Нарткала</c:v>
                </c:pt>
                <c:pt idx="9">
                  <c:v>Эльбрусский район</c:v>
                </c:pt>
                <c:pt idx="10">
                  <c:v>ОБЩИЙ МАССИВ ПО КБР</c:v>
                </c:pt>
                <c:pt idx="11">
                  <c:v>г.Чегем</c:v>
                </c:pt>
                <c:pt idx="12">
                  <c:v>Республиканская детская клиническая больница</c:v>
                </c:pt>
                <c:pt idx="13">
                  <c:v>Городская клиническая больница №1</c:v>
                </c:pt>
                <c:pt idx="14">
                  <c:v>Городская клиническая больница №2</c:v>
                </c:pt>
                <c:pt idx="15">
                  <c:v>Республиканская клиническая больница</c:v>
                </c:pt>
              </c:strCache>
            </c:strRef>
          </c:cat>
          <c:val>
            <c:numRef>
              <c:f>Лист1!$D$2:$D$17</c:f>
              <c:numCache>
                <c:formatCode>0%</c:formatCode>
                <c:ptCount val="16"/>
                <c:pt idx="0">
                  <c:v>6.0000000000000032E-2</c:v>
                </c:pt>
                <c:pt idx="1">
                  <c:v>0.1</c:v>
                </c:pt>
                <c:pt idx="2">
                  <c:v>0.14000000000000001</c:v>
                </c:pt>
                <c:pt idx="3">
                  <c:v>0.18000000000000024</c:v>
                </c:pt>
                <c:pt idx="4">
                  <c:v>0.1</c:v>
                </c:pt>
                <c:pt idx="5">
                  <c:v>0.12000000000000002</c:v>
                </c:pt>
                <c:pt idx="6">
                  <c:v>0.11</c:v>
                </c:pt>
                <c:pt idx="8">
                  <c:v>4.0000000000000022E-2</c:v>
                </c:pt>
                <c:pt idx="10">
                  <c:v>7.0000000000000021E-2</c:v>
                </c:pt>
                <c:pt idx="11">
                  <c:v>0.12000000000000002</c:v>
                </c:pt>
                <c:pt idx="13">
                  <c:v>2.0000000000000011E-2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Полностью не удовлетворен</c:v>
                </c:pt>
              </c:strCache>
            </c:strRef>
          </c:tx>
          <c:dLbls>
            <c:dLbl>
              <c:idx val="4"/>
              <c:layout>
                <c:manualLayout>
                  <c:x val="2.785268611406105E-2"/>
                  <c:y val="0"/>
                </c:manualLayout>
              </c:layout>
              <c:showVal val="1"/>
            </c:dLbl>
            <c:dLbl>
              <c:idx val="6"/>
              <c:layout>
                <c:manualLayout>
                  <c:x val="5.7847886544588403E-2"/>
                  <c:y val="3.0629489059122391E-3"/>
                </c:manualLayout>
              </c:layout>
              <c:showVal val="1"/>
            </c:dLbl>
            <c:dLbl>
              <c:idx val="8"/>
              <c:layout>
                <c:manualLayout>
                  <c:x val="4.4992800645790934E-2"/>
                  <c:y val="-5.615341458602198E-17"/>
                </c:manualLayout>
              </c:layout>
              <c:showVal val="1"/>
            </c:dLbl>
            <c:dLbl>
              <c:idx val="9"/>
              <c:layout>
                <c:manualLayout>
                  <c:x val="2.9995200430527412E-2"/>
                  <c:y val="3.0629489059122391E-3"/>
                </c:manualLayout>
              </c:layout>
              <c:showVal val="1"/>
            </c:dLbl>
            <c:dLbl>
              <c:idx val="10"/>
              <c:layout>
                <c:manualLayout>
                  <c:x val="5.5705372228122101E-2"/>
                  <c:y val="0"/>
                </c:manualLayout>
              </c:layout>
              <c:showVal val="1"/>
            </c:dLbl>
            <c:dLbl>
              <c:idx val="11"/>
              <c:layout>
                <c:manualLayout>
                  <c:x val="3.4280229063459802E-2"/>
                  <c:y val="0"/>
                </c:manualLayout>
              </c:layout>
              <c:showVal val="1"/>
            </c:dLbl>
            <c:dLbl>
              <c:idx val="12"/>
              <c:layout>
                <c:manualLayout>
                  <c:x val="4.7135314962257167E-2"/>
                  <c:y val="0"/>
                </c:manualLayout>
              </c:layout>
              <c:showVal val="1"/>
            </c:dLbl>
            <c:dLbl>
              <c:idx val="13"/>
              <c:layout>
                <c:manualLayout>
                  <c:x val="3.4280229063459802E-2"/>
                  <c:y val="0"/>
                </c:manualLayout>
              </c:layout>
              <c:showVal val="1"/>
            </c:dLbl>
            <c:showVal val="1"/>
          </c:dLbls>
          <c:cat>
            <c:strRef>
              <c:f>Лист1!$A$2:$A$17</c:f>
              <c:strCache>
                <c:ptCount val="16"/>
                <c:pt idx="0">
                  <c:v>г.о.Баксан</c:v>
                </c:pt>
                <c:pt idx="1">
                  <c:v>с.п. Заюково</c:v>
                </c:pt>
                <c:pt idx="2">
                  <c:v>г.о.Прохладный</c:v>
                </c:pt>
                <c:pt idx="3">
                  <c:v>с.п.Анзорей</c:v>
                </c:pt>
                <c:pt idx="4">
                  <c:v>Терский район</c:v>
                </c:pt>
                <c:pt idx="5">
                  <c:v>Зольский район</c:v>
                </c:pt>
                <c:pt idx="6">
                  <c:v>Черекский район</c:v>
                </c:pt>
                <c:pt idx="7">
                  <c:v>Майский район</c:v>
                </c:pt>
                <c:pt idx="8">
                  <c:v>г. Нарткала</c:v>
                </c:pt>
                <c:pt idx="9">
                  <c:v>Эльбрусский район</c:v>
                </c:pt>
                <c:pt idx="10">
                  <c:v>ОБЩИЙ МАССИВ ПО КБР</c:v>
                </c:pt>
                <c:pt idx="11">
                  <c:v>г.Чегем</c:v>
                </c:pt>
                <c:pt idx="12">
                  <c:v>Республиканская детская клиническая больница</c:v>
                </c:pt>
                <c:pt idx="13">
                  <c:v>Городская клиническая больница №1</c:v>
                </c:pt>
                <c:pt idx="14">
                  <c:v>Городская клиническая больница №2</c:v>
                </c:pt>
                <c:pt idx="15">
                  <c:v>Республиканская клиническая больница</c:v>
                </c:pt>
              </c:strCache>
            </c:strRef>
          </c:cat>
          <c:val>
            <c:numRef>
              <c:f>Лист1!$E$2:$E$17</c:f>
              <c:numCache>
                <c:formatCode>0%</c:formatCode>
                <c:ptCount val="16"/>
                <c:pt idx="0">
                  <c:v>0.27</c:v>
                </c:pt>
                <c:pt idx="1">
                  <c:v>0.38000000000000156</c:v>
                </c:pt>
                <c:pt idx="2">
                  <c:v>0.30000000000000032</c:v>
                </c:pt>
                <c:pt idx="3">
                  <c:v>0.24000000000000021</c:v>
                </c:pt>
                <c:pt idx="4">
                  <c:v>2.0000000000000011E-2</c:v>
                </c:pt>
                <c:pt idx="6">
                  <c:v>0.12000000000000002</c:v>
                </c:pt>
                <c:pt idx="8">
                  <c:v>0.1</c:v>
                </c:pt>
                <c:pt idx="9">
                  <c:v>2.0000000000000011E-2</c:v>
                </c:pt>
                <c:pt idx="10">
                  <c:v>0.11</c:v>
                </c:pt>
                <c:pt idx="11">
                  <c:v>6.0000000000000032E-2</c:v>
                </c:pt>
                <c:pt idx="12">
                  <c:v>8.0000000000000043E-2</c:v>
                </c:pt>
                <c:pt idx="13">
                  <c:v>7.0000000000000021E-2</c:v>
                </c:pt>
              </c:numCache>
            </c:numRef>
          </c:val>
        </c:ser>
        <c:gapWidth val="75"/>
        <c:overlap val="100"/>
        <c:axId val="63104896"/>
        <c:axId val="63106432"/>
      </c:barChart>
      <c:catAx>
        <c:axId val="6310489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63106432"/>
        <c:crosses val="autoZero"/>
        <c:auto val="1"/>
        <c:lblAlgn val="ctr"/>
        <c:lblOffset val="100"/>
      </c:catAx>
      <c:valAx>
        <c:axId val="63106432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63104896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legend>
      <c:legendPos val="b"/>
      <c:layout/>
    </c:legend>
    <c:plotVisOnly val="1"/>
    <c:dispBlanksAs val="gap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Отлично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г.о.Баксан</c:v>
                </c:pt>
                <c:pt idx="1">
                  <c:v>г.о.Прохладный</c:v>
                </c:pt>
                <c:pt idx="2">
                  <c:v>Терский район</c:v>
                </c:pt>
                <c:pt idx="3">
                  <c:v>с.п. Заюково</c:v>
                </c:pt>
                <c:pt idx="4">
                  <c:v>с.п.Анзорей</c:v>
                </c:pt>
                <c:pt idx="5">
                  <c:v>Эльбрусский район</c:v>
                </c:pt>
                <c:pt idx="6">
                  <c:v>г. Нарткала</c:v>
                </c:pt>
                <c:pt idx="7">
                  <c:v>Майский район</c:v>
                </c:pt>
                <c:pt idx="8">
                  <c:v>ОБЩИЙ МАССИВ ПО КБР</c:v>
                </c:pt>
                <c:pt idx="9">
                  <c:v>Зольский район</c:v>
                </c:pt>
                <c:pt idx="10">
                  <c:v>Черекский район</c:v>
                </c:pt>
                <c:pt idx="11">
                  <c:v>г.Чегем</c:v>
                </c:pt>
                <c:pt idx="12">
                  <c:v>Городская клиническая больница №1</c:v>
                </c:pt>
                <c:pt idx="13">
                  <c:v>Республиканская клиническая больница</c:v>
                </c:pt>
                <c:pt idx="14">
                  <c:v>Республиканская детская клиническая больница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Лист1!$B$2:$B$17</c:f>
              <c:numCache>
                <c:formatCode>0%</c:formatCode>
                <c:ptCount val="16"/>
                <c:pt idx="0">
                  <c:v>2.0000000000000011E-2</c:v>
                </c:pt>
                <c:pt idx="1">
                  <c:v>4.0000000000000022E-2</c:v>
                </c:pt>
                <c:pt idx="2">
                  <c:v>4.0000000000000022E-2</c:v>
                </c:pt>
                <c:pt idx="3">
                  <c:v>6.0000000000000032E-2</c:v>
                </c:pt>
                <c:pt idx="4">
                  <c:v>8.0000000000000043E-2</c:v>
                </c:pt>
                <c:pt idx="5">
                  <c:v>0.18000000000000024</c:v>
                </c:pt>
                <c:pt idx="6">
                  <c:v>0.2</c:v>
                </c:pt>
                <c:pt idx="7">
                  <c:v>0.24000000000000021</c:v>
                </c:pt>
                <c:pt idx="8">
                  <c:v>0.25</c:v>
                </c:pt>
                <c:pt idx="9">
                  <c:v>0.26</c:v>
                </c:pt>
                <c:pt idx="10">
                  <c:v>0.26</c:v>
                </c:pt>
                <c:pt idx="11">
                  <c:v>0.34</c:v>
                </c:pt>
                <c:pt idx="12">
                  <c:v>0.43000000000000038</c:v>
                </c:pt>
                <c:pt idx="13">
                  <c:v>0.48000000000000032</c:v>
                </c:pt>
                <c:pt idx="14">
                  <c:v>0.5</c:v>
                </c:pt>
                <c:pt idx="15">
                  <c:v>0.69000000000000061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Хорошо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г.о.Баксан</c:v>
                </c:pt>
                <c:pt idx="1">
                  <c:v>г.о.Прохладный</c:v>
                </c:pt>
                <c:pt idx="2">
                  <c:v>Терский район</c:v>
                </c:pt>
                <c:pt idx="3">
                  <c:v>с.п. Заюково</c:v>
                </c:pt>
                <c:pt idx="4">
                  <c:v>с.п.Анзорей</c:v>
                </c:pt>
                <c:pt idx="5">
                  <c:v>Эльбрусский район</c:v>
                </c:pt>
                <c:pt idx="6">
                  <c:v>г. Нарткала</c:v>
                </c:pt>
                <c:pt idx="7">
                  <c:v>Майский район</c:v>
                </c:pt>
                <c:pt idx="8">
                  <c:v>ОБЩИЙ МАССИВ ПО КБР</c:v>
                </c:pt>
                <c:pt idx="9">
                  <c:v>Зольский район</c:v>
                </c:pt>
                <c:pt idx="10">
                  <c:v>Черекский район</c:v>
                </c:pt>
                <c:pt idx="11">
                  <c:v>г.Чегем</c:v>
                </c:pt>
                <c:pt idx="12">
                  <c:v>Городская клиническая больница №1</c:v>
                </c:pt>
                <c:pt idx="13">
                  <c:v>Республиканская клиническая больница</c:v>
                </c:pt>
                <c:pt idx="14">
                  <c:v>Республиканская детская клиническая больница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Лист1!$C$2:$C$17</c:f>
              <c:numCache>
                <c:formatCode>0%</c:formatCode>
                <c:ptCount val="16"/>
                <c:pt idx="0">
                  <c:v>0.61000000000000065</c:v>
                </c:pt>
                <c:pt idx="1">
                  <c:v>0.26</c:v>
                </c:pt>
                <c:pt idx="2">
                  <c:v>0.56999999999999995</c:v>
                </c:pt>
                <c:pt idx="3">
                  <c:v>0.56000000000000005</c:v>
                </c:pt>
                <c:pt idx="4">
                  <c:v>0.44</c:v>
                </c:pt>
                <c:pt idx="5">
                  <c:v>0.43000000000000038</c:v>
                </c:pt>
                <c:pt idx="6">
                  <c:v>0.46</c:v>
                </c:pt>
                <c:pt idx="7">
                  <c:v>0.42000000000000032</c:v>
                </c:pt>
                <c:pt idx="8">
                  <c:v>0.41000000000000031</c:v>
                </c:pt>
                <c:pt idx="9">
                  <c:v>0.52</c:v>
                </c:pt>
                <c:pt idx="10">
                  <c:v>0.19</c:v>
                </c:pt>
                <c:pt idx="11">
                  <c:v>0.46</c:v>
                </c:pt>
                <c:pt idx="12">
                  <c:v>0.27</c:v>
                </c:pt>
                <c:pt idx="13">
                  <c:v>0.36000000000000032</c:v>
                </c:pt>
                <c:pt idx="14">
                  <c:v>0.42000000000000032</c:v>
                </c:pt>
                <c:pt idx="15">
                  <c:v>8.0000000000000043E-2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Удовлетворительно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г.о.Баксан</c:v>
                </c:pt>
                <c:pt idx="1">
                  <c:v>г.о.Прохладный</c:v>
                </c:pt>
                <c:pt idx="2">
                  <c:v>Терский район</c:v>
                </c:pt>
                <c:pt idx="3">
                  <c:v>с.п. Заюково</c:v>
                </c:pt>
                <c:pt idx="4">
                  <c:v>с.п.Анзорей</c:v>
                </c:pt>
                <c:pt idx="5">
                  <c:v>Эльбрусский район</c:v>
                </c:pt>
                <c:pt idx="6">
                  <c:v>г. Нарткала</c:v>
                </c:pt>
                <c:pt idx="7">
                  <c:v>Майский район</c:v>
                </c:pt>
                <c:pt idx="8">
                  <c:v>ОБЩИЙ МАССИВ ПО КБР</c:v>
                </c:pt>
                <c:pt idx="9">
                  <c:v>Зольский район</c:v>
                </c:pt>
                <c:pt idx="10">
                  <c:v>Черекский район</c:v>
                </c:pt>
                <c:pt idx="11">
                  <c:v>г.Чегем</c:v>
                </c:pt>
                <c:pt idx="12">
                  <c:v>Городская клиническая больница №1</c:v>
                </c:pt>
                <c:pt idx="13">
                  <c:v>Республиканская клиническая больница</c:v>
                </c:pt>
                <c:pt idx="14">
                  <c:v>Республиканская детская клиническая больница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Лист1!$D$2:$D$17</c:f>
              <c:numCache>
                <c:formatCode>0%</c:formatCode>
                <c:ptCount val="16"/>
                <c:pt idx="0">
                  <c:v>0.1</c:v>
                </c:pt>
                <c:pt idx="1">
                  <c:v>0.26</c:v>
                </c:pt>
                <c:pt idx="2">
                  <c:v>0.37000000000000038</c:v>
                </c:pt>
                <c:pt idx="3">
                  <c:v>0.12000000000000002</c:v>
                </c:pt>
                <c:pt idx="4">
                  <c:v>0.26</c:v>
                </c:pt>
                <c:pt idx="5">
                  <c:v>0.14000000000000001</c:v>
                </c:pt>
                <c:pt idx="6">
                  <c:v>0.28000000000000008</c:v>
                </c:pt>
                <c:pt idx="7">
                  <c:v>0.14000000000000001</c:v>
                </c:pt>
                <c:pt idx="8">
                  <c:v>0.17</c:v>
                </c:pt>
                <c:pt idx="9">
                  <c:v>0.16</c:v>
                </c:pt>
                <c:pt idx="10">
                  <c:v>0.23</c:v>
                </c:pt>
                <c:pt idx="11">
                  <c:v>0.14000000000000001</c:v>
                </c:pt>
                <c:pt idx="12">
                  <c:v>0.18000000000000024</c:v>
                </c:pt>
                <c:pt idx="13">
                  <c:v>6.0000000000000032E-2</c:v>
                </c:pt>
                <c:pt idx="14">
                  <c:v>6.0000000000000032E-2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Плохо</c:v>
                </c:pt>
              </c:strCache>
            </c:strRef>
          </c:tx>
          <c:dLbls>
            <c:dLbl>
              <c:idx val="2"/>
              <c:layout>
                <c:manualLayout>
                  <c:x val="1.9249829269340293E-2"/>
                  <c:y val="0"/>
                </c:manualLayout>
              </c:layout>
              <c:showVal val="1"/>
            </c:dLbl>
            <c:dLbl>
              <c:idx val="14"/>
              <c:layout>
                <c:manualLayout>
                  <c:x val="2.1388699188155714E-2"/>
                  <c:y val="-1.5879787756008441E-3"/>
                </c:manualLayout>
              </c:layout>
              <c:showVal val="1"/>
            </c:dLbl>
            <c:showVal val="1"/>
          </c:dLbls>
          <c:cat>
            <c:strRef>
              <c:f>Лист1!$A$2:$A$17</c:f>
              <c:strCache>
                <c:ptCount val="16"/>
                <c:pt idx="0">
                  <c:v>г.о.Баксан</c:v>
                </c:pt>
                <c:pt idx="1">
                  <c:v>г.о.Прохладный</c:v>
                </c:pt>
                <c:pt idx="2">
                  <c:v>Терский район</c:v>
                </c:pt>
                <c:pt idx="3">
                  <c:v>с.п. Заюково</c:v>
                </c:pt>
                <c:pt idx="4">
                  <c:v>с.п.Анзорей</c:v>
                </c:pt>
                <c:pt idx="5">
                  <c:v>Эльбрусский район</c:v>
                </c:pt>
                <c:pt idx="6">
                  <c:v>г. Нарткала</c:v>
                </c:pt>
                <c:pt idx="7">
                  <c:v>Майский район</c:v>
                </c:pt>
                <c:pt idx="8">
                  <c:v>ОБЩИЙ МАССИВ ПО КБР</c:v>
                </c:pt>
                <c:pt idx="9">
                  <c:v>Зольский район</c:v>
                </c:pt>
                <c:pt idx="10">
                  <c:v>Черекский район</c:v>
                </c:pt>
                <c:pt idx="11">
                  <c:v>г.Чегем</c:v>
                </c:pt>
                <c:pt idx="12">
                  <c:v>Городская клиническая больница №1</c:v>
                </c:pt>
                <c:pt idx="13">
                  <c:v>Республиканская клиническая больница</c:v>
                </c:pt>
                <c:pt idx="14">
                  <c:v>Республиканская детская клиническая больница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Лист1!$E$2:$E$17</c:f>
              <c:numCache>
                <c:formatCode>0%</c:formatCode>
                <c:ptCount val="16"/>
                <c:pt idx="0">
                  <c:v>0.24000000000000021</c:v>
                </c:pt>
                <c:pt idx="1">
                  <c:v>0.38000000000000145</c:v>
                </c:pt>
                <c:pt idx="2">
                  <c:v>2.0000000000000011E-2</c:v>
                </c:pt>
                <c:pt idx="3">
                  <c:v>0.24000000000000021</c:v>
                </c:pt>
                <c:pt idx="4">
                  <c:v>0.24000000000000021</c:v>
                </c:pt>
                <c:pt idx="6">
                  <c:v>2.0000000000000011E-2</c:v>
                </c:pt>
                <c:pt idx="8">
                  <c:v>0.1</c:v>
                </c:pt>
                <c:pt idx="9">
                  <c:v>6.0000000000000032E-2</c:v>
                </c:pt>
                <c:pt idx="10">
                  <c:v>0.13</c:v>
                </c:pt>
                <c:pt idx="11">
                  <c:v>6.0000000000000032E-2</c:v>
                </c:pt>
                <c:pt idx="12">
                  <c:v>9.0000000000000024E-2</c:v>
                </c:pt>
                <c:pt idx="14">
                  <c:v>2.0000000000000011E-2</c:v>
                </c:pt>
              </c:numCache>
            </c:numRef>
          </c:val>
        </c:ser>
        <c:gapWidth val="75"/>
        <c:overlap val="100"/>
        <c:axId val="63158528"/>
        <c:axId val="63188992"/>
      </c:barChart>
      <c:catAx>
        <c:axId val="63158528"/>
        <c:scaling>
          <c:orientation val="minMax"/>
        </c:scaling>
        <c:axPos val="l"/>
        <c:majorTickMark val="none"/>
        <c:tickLblPos val="nextTo"/>
        <c:crossAx val="63188992"/>
        <c:crosses val="autoZero"/>
        <c:auto val="1"/>
        <c:lblAlgn val="ctr"/>
        <c:lblOffset val="100"/>
      </c:catAx>
      <c:valAx>
        <c:axId val="63188992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63158528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Да, в качестве альтернативы бесплатным лекарствам</c:v>
                </c:pt>
              </c:strCache>
            </c:strRef>
          </c:tx>
          <c:dLbls>
            <c:dLbl>
              <c:idx val="15"/>
              <c:layout>
                <c:manualLayout>
                  <c:x val="1.9185723002137733E-2"/>
                  <c:y val="0"/>
                </c:manualLayout>
              </c:layout>
              <c:showVal val="1"/>
            </c:dLbl>
            <c:showVal val="1"/>
          </c:dLbls>
          <c:cat>
            <c:strRef>
              <c:f>Лист1!$A$2:$A$17</c:f>
              <c:strCache>
                <c:ptCount val="16"/>
                <c:pt idx="0">
                  <c:v>Майский район</c:v>
                </c:pt>
                <c:pt idx="1">
                  <c:v>г.Чегем</c:v>
                </c:pt>
                <c:pt idx="2">
                  <c:v>Городская клиническая больница №1</c:v>
                </c:pt>
                <c:pt idx="3">
                  <c:v>Эльбрусский район</c:v>
                </c:pt>
                <c:pt idx="4">
                  <c:v>г.о.Прохладный</c:v>
                </c:pt>
                <c:pt idx="5">
                  <c:v>Черекский район</c:v>
                </c:pt>
                <c:pt idx="6">
                  <c:v>г. Нарткала</c:v>
                </c:pt>
                <c:pt idx="7">
                  <c:v>Терский район</c:v>
                </c:pt>
                <c:pt idx="8">
                  <c:v>Зольский район</c:v>
                </c:pt>
                <c:pt idx="9">
                  <c:v>ОБЩИЙ МАССИВ ПО КБР</c:v>
                </c:pt>
                <c:pt idx="10">
                  <c:v>Республиканская клиническая больница</c:v>
                </c:pt>
                <c:pt idx="11">
                  <c:v>с.п. Заюково</c:v>
                </c:pt>
                <c:pt idx="12">
                  <c:v>Республиканская детская клиническая больница</c:v>
                </c:pt>
                <c:pt idx="13">
                  <c:v>с.п.Анзорей</c:v>
                </c:pt>
                <c:pt idx="14">
                  <c:v>г.о.Баксан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Лист1!$B$2:$B$17</c:f>
              <c:numCache>
                <c:formatCode>0%</c:formatCode>
                <c:ptCount val="16"/>
                <c:pt idx="0">
                  <c:v>0.42000000000000032</c:v>
                </c:pt>
                <c:pt idx="1">
                  <c:v>0.42000000000000032</c:v>
                </c:pt>
                <c:pt idx="2">
                  <c:v>0.5</c:v>
                </c:pt>
                <c:pt idx="3">
                  <c:v>8.0000000000000043E-2</c:v>
                </c:pt>
                <c:pt idx="4">
                  <c:v>0.2</c:v>
                </c:pt>
                <c:pt idx="5">
                  <c:v>0.23</c:v>
                </c:pt>
                <c:pt idx="6">
                  <c:v>0.24000000000000021</c:v>
                </c:pt>
                <c:pt idx="8">
                  <c:v>8.0000000000000043E-2</c:v>
                </c:pt>
                <c:pt idx="9">
                  <c:v>0.22</c:v>
                </c:pt>
                <c:pt idx="10">
                  <c:v>0.5</c:v>
                </c:pt>
                <c:pt idx="11">
                  <c:v>0.14000000000000001</c:v>
                </c:pt>
                <c:pt idx="12">
                  <c:v>0.27</c:v>
                </c:pt>
                <c:pt idx="13">
                  <c:v>0.18000000000000024</c:v>
                </c:pt>
                <c:pt idx="14">
                  <c:v>8.0000000000000043E-2</c:v>
                </c:pt>
                <c:pt idx="15">
                  <c:v>4.0000000000000022E-2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Да, так как нужных лекарств не было в наличии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Майский район</c:v>
                </c:pt>
                <c:pt idx="1">
                  <c:v>г.Чегем</c:v>
                </c:pt>
                <c:pt idx="2">
                  <c:v>Городская клиническая больница №1</c:v>
                </c:pt>
                <c:pt idx="3">
                  <c:v>Эльбрусский район</c:v>
                </c:pt>
                <c:pt idx="4">
                  <c:v>г.о.Прохладный</c:v>
                </c:pt>
                <c:pt idx="5">
                  <c:v>Черекский район</c:v>
                </c:pt>
                <c:pt idx="6">
                  <c:v>г. Нарткала</c:v>
                </c:pt>
                <c:pt idx="7">
                  <c:v>Терский район</c:v>
                </c:pt>
                <c:pt idx="8">
                  <c:v>Зольский район</c:v>
                </c:pt>
                <c:pt idx="9">
                  <c:v>ОБЩИЙ МАССИВ ПО КБР</c:v>
                </c:pt>
                <c:pt idx="10">
                  <c:v>Республиканская клиническая больница</c:v>
                </c:pt>
                <c:pt idx="11">
                  <c:v>с.п. Заюково</c:v>
                </c:pt>
                <c:pt idx="12">
                  <c:v>Республиканская детская клиническая больница</c:v>
                </c:pt>
                <c:pt idx="13">
                  <c:v>с.п.Анзорей</c:v>
                </c:pt>
                <c:pt idx="14">
                  <c:v>г.о.Баксан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Лист1!$C$2:$C$17</c:f>
              <c:numCache>
                <c:formatCode>0%</c:formatCode>
                <c:ptCount val="16"/>
                <c:pt idx="0">
                  <c:v>0.46</c:v>
                </c:pt>
                <c:pt idx="1">
                  <c:v>0.44</c:v>
                </c:pt>
                <c:pt idx="2">
                  <c:v>0.43000000000000038</c:v>
                </c:pt>
                <c:pt idx="3">
                  <c:v>0.49000000000000032</c:v>
                </c:pt>
                <c:pt idx="4">
                  <c:v>0.66000000000000325</c:v>
                </c:pt>
                <c:pt idx="5">
                  <c:v>0.56999999999999995</c:v>
                </c:pt>
                <c:pt idx="6">
                  <c:v>0.62000000000000255</c:v>
                </c:pt>
                <c:pt idx="7">
                  <c:v>0.63000000000000289</c:v>
                </c:pt>
                <c:pt idx="8">
                  <c:v>0.60000000000000064</c:v>
                </c:pt>
                <c:pt idx="9">
                  <c:v>0.42000000000000032</c:v>
                </c:pt>
                <c:pt idx="10">
                  <c:v>0.2</c:v>
                </c:pt>
                <c:pt idx="11">
                  <c:v>0.34</c:v>
                </c:pt>
                <c:pt idx="12">
                  <c:v>0.29000000000000031</c:v>
                </c:pt>
                <c:pt idx="13">
                  <c:v>0.32000000000000145</c:v>
                </c:pt>
                <c:pt idx="14">
                  <c:v>0.16</c:v>
                </c:pt>
                <c:pt idx="15">
                  <c:v>2.0000000000000011E-2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Нет, лекарства предоставляли бесплатно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Майский район</c:v>
                </c:pt>
                <c:pt idx="1">
                  <c:v>г.Чегем</c:v>
                </c:pt>
                <c:pt idx="2">
                  <c:v>Городская клиническая больница №1</c:v>
                </c:pt>
                <c:pt idx="3">
                  <c:v>Эльбрусский район</c:v>
                </c:pt>
                <c:pt idx="4">
                  <c:v>г.о.Прохладный</c:v>
                </c:pt>
                <c:pt idx="5">
                  <c:v>Черекский район</c:v>
                </c:pt>
                <c:pt idx="6">
                  <c:v>г. Нарткала</c:v>
                </c:pt>
                <c:pt idx="7">
                  <c:v>Терский район</c:v>
                </c:pt>
                <c:pt idx="8">
                  <c:v>Зольский район</c:v>
                </c:pt>
                <c:pt idx="9">
                  <c:v>ОБЩИЙ МАССИВ ПО КБР</c:v>
                </c:pt>
                <c:pt idx="10">
                  <c:v>Республиканская клиническая больница</c:v>
                </c:pt>
                <c:pt idx="11">
                  <c:v>с.п. Заюково</c:v>
                </c:pt>
                <c:pt idx="12">
                  <c:v>Республиканская детская клиническая больница</c:v>
                </c:pt>
                <c:pt idx="13">
                  <c:v>с.п.Анзорей</c:v>
                </c:pt>
                <c:pt idx="14">
                  <c:v>г.о.Баксан</c:v>
                </c:pt>
                <c:pt idx="15">
                  <c:v>Городская клиническая больница №2</c:v>
                </c:pt>
              </c:strCache>
            </c:strRef>
          </c:cat>
          <c:val>
            <c:numRef>
              <c:f>Лист1!$D$2:$D$17</c:f>
              <c:numCache>
                <c:formatCode>0%</c:formatCode>
                <c:ptCount val="16"/>
                <c:pt idx="0">
                  <c:v>0</c:v>
                </c:pt>
                <c:pt idx="1">
                  <c:v>6.0000000000000032E-2</c:v>
                </c:pt>
                <c:pt idx="2">
                  <c:v>7.0000000000000021E-2</c:v>
                </c:pt>
                <c:pt idx="3">
                  <c:v>0.1</c:v>
                </c:pt>
                <c:pt idx="4">
                  <c:v>0.1</c:v>
                </c:pt>
                <c:pt idx="5">
                  <c:v>0.11</c:v>
                </c:pt>
                <c:pt idx="6">
                  <c:v>0.12000000000000002</c:v>
                </c:pt>
                <c:pt idx="7">
                  <c:v>0.22</c:v>
                </c:pt>
                <c:pt idx="8">
                  <c:v>0.28000000000000008</c:v>
                </c:pt>
                <c:pt idx="9">
                  <c:v>0.28000000000000008</c:v>
                </c:pt>
                <c:pt idx="10">
                  <c:v>0.30000000000000032</c:v>
                </c:pt>
                <c:pt idx="11">
                  <c:v>0.44</c:v>
                </c:pt>
                <c:pt idx="12">
                  <c:v>0.44</c:v>
                </c:pt>
                <c:pt idx="13">
                  <c:v>0.46</c:v>
                </c:pt>
                <c:pt idx="14">
                  <c:v>0.69000000000000061</c:v>
                </c:pt>
                <c:pt idx="15">
                  <c:v>0.8</c:v>
                </c:pt>
              </c:numCache>
            </c:numRef>
          </c:val>
        </c:ser>
        <c:gapWidth val="75"/>
        <c:overlap val="100"/>
        <c:axId val="63238144"/>
        <c:axId val="63239680"/>
      </c:barChart>
      <c:catAx>
        <c:axId val="63238144"/>
        <c:scaling>
          <c:orientation val="minMax"/>
        </c:scaling>
        <c:axPos val="l"/>
        <c:majorTickMark val="none"/>
        <c:tickLblPos val="nextTo"/>
        <c:crossAx val="63239680"/>
        <c:crosses val="autoZero"/>
        <c:auto val="1"/>
        <c:lblAlgn val="ctr"/>
        <c:lblOffset val="100"/>
      </c:catAx>
      <c:valAx>
        <c:axId val="63239680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6323814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000"/>
          </a:pPr>
          <a:endParaRPr lang="ru-RU"/>
        </a:p>
      </c:txPr>
    </c:legend>
    <c:plotVisOnly val="1"/>
    <c:dispBlanksAs val="gap"/>
  </c:chart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pieChart>
        <c:varyColors val="1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Lbls>
            <c:dLbl>
              <c:idx val="0"/>
              <c:layout>
                <c:manualLayout>
                  <c:x val="0.10762010436301639"/>
                  <c:y val="0.20174212598425198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Да ; 43%</a:t>
                    </a:r>
                  </a:p>
                </c:rich>
              </c:tx>
              <c:showVal val="1"/>
              <c:showCatName val="1"/>
            </c:dLbl>
            <c:dLbl>
              <c:idx val="1"/>
              <c:layout>
                <c:manualLayout>
                  <c:x val="-9.8900699912510964E-2"/>
                  <c:y val="-0.25712124526100905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Нет;  48%</a:t>
                    </a:r>
                  </a:p>
                </c:rich>
              </c:tx>
              <c:showVal val="1"/>
              <c:showCatName val="1"/>
            </c:dLbl>
            <c:showVal val="1"/>
            <c:showCatName val="1"/>
            <c:showLeaderLines val="1"/>
          </c:dLbls>
          <c:cat>
            <c:strRef>
              <c:f>'[Диаграмма в Microsoft Office Word]Лист1'!$A$2:$A$3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'[Диаграмма в Microsoft Office Word]Лист1'!$B$2:$B$3</c:f>
              <c:numCache>
                <c:formatCode>0%</c:formatCode>
                <c:ptCount val="2"/>
                <c:pt idx="0">
                  <c:v>0.43000000000000038</c:v>
                </c:pt>
                <c:pt idx="1">
                  <c:v>0.48000000000000032</c:v>
                </c:pt>
              </c:numCache>
            </c:numRef>
          </c:val>
        </c:ser>
        <c:firstSliceAng val="0"/>
      </c:pieChart>
    </c:plotArea>
    <c:plotVisOnly val="1"/>
    <c:dispBlanksAs val="zero"/>
  </c:chart>
  <c:spPr>
    <a:solidFill>
      <a:schemeClr val="bg1">
        <a:lumMod val="95000"/>
      </a:schemeClr>
    </a:solidFill>
  </c:sp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-3.9155001458151062E-3"/>
                  <c:y val="-9.1222972128484642E-3"/>
                </c:manualLayout>
              </c:layout>
              <c:showVal val="1"/>
            </c:dLbl>
            <c:dLbl>
              <c:idx val="1"/>
              <c:layout>
                <c:manualLayout>
                  <c:x val="1.375200495771362E-2"/>
                  <c:y val="-1.6394825646794276E-3"/>
                </c:manualLayout>
              </c:layout>
              <c:showVal val="1"/>
            </c:dLbl>
            <c:delete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0.49000000000000032</c:v>
                </c:pt>
                <c:pt idx="1">
                  <c:v>0.43000000000000038</c:v>
                </c:pt>
              </c:numCache>
            </c:numRef>
          </c:val>
        </c:ser>
        <c:axId val="18279424"/>
        <c:axId val="18266368"/>
      </c:barChart>
      <c:valAx>
        <c:axId val="18266368"/>
        <c:scaling>
          <c:orientation val="minMax"/>
        </c:scaling>
        <c:axPos val="l"/>
        <c:majorGridlines/>
        <c:numFmt formatCode="0%" sourceLinked="1"/>
        <c:tickLblPos val="nextTo"/>
        <c:crossAx val="18279424"/>
        <c:crosses val="autoZero"/>
        <c:crossBetween val="between"/>
      </c:valAx>
      <c:catAx>
        <c:axId val="18279424"/>
        <c:scaling>
          <c:orientation val="minMax"/>
        </c:scaling>
        <c:axPos val="b"/>
        <c:tickLblPos val="nextTo"/>
        <c:crossAx val="18266368"/>
        <c:crosses val="autoZero"/>
        <c:auto val="1"/>
        <c:lblAlgn val="ctr"/>
        <c:lblOffset val="100"/>
      </c:catAx>
      <c:spPr>
        <a:solidFill>
          <a:schemeClr val="bg1">
            <a:lumMod val="95000"/>
          </a:schemeClr>
        </a:solidFill>
      </c:spPr>
    </c:plotArea>
    <c:plotVisOnly val="1"/>
    <c:dispBlanksAs val="gap"/>
  </c:chart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autoTitleDeleted val="1"/>
    <c:plotArea>
      <c:layout>
        <c:manualLayout>
          <c:layoutTarget val="inner"/>
          <c:xMode val="edge"/>
          <c:yMode val="edge"/>
          <c:x val="5.2570720326625832E-2"/>
          <c:y val="2.2735934871761038E-2"/>
          <c:w val="0.93199718090794115"/>
          <c:h val="0.89855020909362249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Я сам(а)</c:v>
                </c:pt>
                <c:pt idx="1">
                  <c:v>Подсказали</c:v>
                </c:pt>
                <c:pt idx="2">
                  <c:v>Врач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0.33000000000000163</c:v>
                </c:pt>
                <c:pt idx="1">
                  <c:v>0.17</c:v>
                </c:pt>
                <c:pt idx="2">
                  <c:v>6.0000000000000032E-2</c:v>
                </c:pt>
              </c:numCache>
            </c:numRef>
          </c:val>
        </c:ser>
        <c:axId val="134396544"/>
        <c:axId val="134816128"/>
      </c:barChart>
      <c:catAx>
        <c:axId val="134396544"/>
        <c:scaling>
          <c:orientation val="minMax"/>
        </c:scaling>
        <c:axPos val="b"/>
        <c:tickLblPos val="nextTo"/>
        <c:crossAx val="134816128"/>
        <c:crosses val="autoZero"/>
        <c:auto val="1"/>
        <c:lblAlgn val="ctr"/>
        <c:lblOffset val="100"/>
      </c:catAx>
      <c:valAx>
        <c:axId val="134816128"/>
        <c:scaling>
          <c:orientation val="minMax"/>
        </c:scaling>
        <c:axPos val="l"/>
        <c:majorGridlines/>
        <c:numFmt formatCode="0%" sourceLinked="1"/>
        <c:tickLblPos val="nextTo"/>
        <c:crossAx val="134396544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</c:chart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Удовлетворен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с.п.Анзорей</c:v>
                </c:pt>
                <c:pt idx="1">
                  <c:v>г.о.Прохладный</c:v>
                </c:pt>
                <c:pt idx="2">
                  <c:v>г.о.Баксан</c:v>
                </c:pt>
                <c:pt idx="3">
                  <c:v>с.п. Заюково</c:v>
                </c:pt>
                <c:pt idx="4">
                  <c:v>Черекский район</c:v>
                </c:pt>
                <c:pt idx="5">
                  <c:v>Терский район</c:v>
                </c:pt>
                <c:pt idx="6">
                  <c:v>Майский район</c:v>
                </c:pt>
                <c:pt idx="7">
                  <c:v>Эльбрусский район</c:v>
                </c:pt>
                <c:pt idx="8">
                  <c:v>г. Нарткала</c:v>
                </c:pt>
                <c:pt idx="9">
                  <c:v>ОБЩИЙ МАССИВ ПО КБР</c:v>
                </c:pt>
                <c:pt idx="10">
                  <c:v>г.Чегем</c:v>
                </c:pt>
                <c:pt idx="11">
                  <c:v>Городская клиническая больница №2</c:v>
                </c:pt>
                <c:pt idx="12">
                  <c:v>Городская клиническая больница №1</c:v>
                </c:pt>
                <c:pt idx="13">
                  <c:v>Республиканская детская клиническая больница</c:v>
                </c:pt>
                <c:pt idx="14">
                  <c:v>Зольский район</c:v>
                </c:pt>
                <c:pt idx="15">
                  <c:v>Республиканская клиническая больница</c:v>
                </c:pt>
              </c:strCache>
            </c:strRef>
          </c:cat>
          <c:val>
            <c:numRef>
              <c:f>Лист1!$B$2:$B$17</c:f>
              <c:numCache>
                <c:formatCode>0%</c:formatCode>
                <c:ptCount val="16"/>
                <c:pt idx="0">
                  <c:v>0.34</c:v>
                </c:pt>
                <c:pt idx="1">
                  <c:v>0.34</c:v>
                </c:pt>
                <c:pt idx="2">
                  <c:v>0.41000000000000031</c:v>
                </c:pt>
                <c:pt idx="3">
                  <c:v>0.42000000000000032</c:v>
                </c:pt>
                <c:pt idx="4">
                  <c:v>0.44</c:v>
                </c:pt>
                <c:pt idx="5">
                  <c:v>0.49000000000000032</c:v>
                </c:pt>
                <c:pt idx="6">
                  <c:v>0.56000000000000005</c:v>
                </c:pt>
                <c:pt idx="7">
                  <c:v>0.56999999999999995</c:v>
                </c:pt>
                <c:pt idx="8">
                  <c:v>0.60000000000000064</c:v>
                </c:pt>
                <c:pt idx="9">
                  <c:v>0.61000000000000065</c:v>
                </c:pt>
                <c:pt idx="10">
                  <c:v>0.66000000000000325</c:v>
                </c:pt>
                <c:pt idx="11">
                  <c:v>0.73000000000000065</c:v>
                </c:pt>
                <c:pt idx="12">
                  <c:v>0.88</c:v>
                </c:pt>
                <c:pt idx="13">
                  <c:v>0.9</c:v>
                </c:pt>
                <c:pt idx="14">
                  <c:v>0.92</c:v>
                </c:pt>
                <c:pt idx="15">
                  <c:v>0.94000000000000061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удовлетворен</c:v>
                </c:pt>
              </c:strCache>
            </c:strRef>
          </c:tx>
          <c:dLbls>
            <c:dLbl>
              <c:idx val="15"/>
              <c:layout>
                <c:manualLayout>
                  <c:x val="4.78429931810729E-2"/>
                  <c:y val="0"/>
                </c:manualLayout>
              </c:layout>
              <c:showVal val="1"/>
            </c:dLbl>
            <c:showVal val="1"/>
          </c:dLbls>
          <c:cat>
            <c:strRef>
              <c:f>Лист1!$A$2:$A$17</c:f>
              <c:strCache>
                <c:ptCount val="16"/>
                <c:pt idx="0">
                  <c:v>с.п.Анзорей</c:v>
                </c:pt>
                <c:pt idx="1">
                  <c:v>г.о.Прохладный</c:v>
                </c:pt>
                <c:pt idx="2">
                  <c:v>г.о.Баксан</c:v>
                </c:pt>
                <c:pt idx="3">
                  <c:v>с.п. Заюково</c:v>
                </c:pt>
                <c:pt idx="4">
                  <c:v>Черекский район</c:v>
                </c:pt>
                <c:pt idx="5">
                  <c:v>Терский район</c:v>
                </c:pt>
                <c:pt idx="6">
                  <c:v>Майский район</c:v>
                </c:pt>
                <c:pt idx="7">
                  <c:v>Эльбрусский район</c:v>
                </c:pt>
                <c:pt idx="8">
                  <c:v>г. Нарткала</c:v>
                </c:pt>
                <c:pt idx="9">
                  <c:v>ОБЩИЙ МАССИВ ПО КБР</c:v>
                </c:pt>
                <c:pt idx="10">
                  <c:v>г.Чегем</c:v>
                </c:pt>
                <c:pt idx="11">
                  <c:v>Городская клиническая больница №2</c:v>
                </c:pt>
                <c:pt idx="12">
                  <c:v>Городская клиническая больница №1</c:v>
                </c:pt>
                <c:pt idx="13">
                  <c:v>Республиканская детская клиническая больница</c:v>
                </c:pt>
                <c:pt idx="14">
                  <c:v>Зольский район</c:v>
                </c:pt>
                <c:pt idx="15">
                  <c:v>Республиканская клиническая больница</c:v>
                </c:pt>
              </c:strCache>
            </c:strRef>
          </c:cat>
          <c:val>
            <c:numRef>
              <c:f>Лист1!$C$2:$C$17</c:f>
              <c:numCache>
                <c:formatCode>0%</c:formatCode>
                <c:ptCount val="16"/>
                <c:pt idx="0">
                  <c:v>0.68</c:v>
                </c:pt>
                <c:pt idx="1">
                  <c:v>0.56000000000000005</c:v>
                </c:pt>
                <c:pt idx="2">
                  <c:v>0.56000000000000005</c:v>
                </c:pt>
                <c:pt idx="3">
                  <c:v>0.56000000000000005</c:v>
                </c:pt>
                <c:pt idx="4">
                  <c:v>0.36000000000000032</c:v>
                </c:pt>
                <c:pt idx="5">
                  <c:v>0.49000000000000032</c:v>
                </c:pt>
                <c:pt idx="6">
                  <c:v>0.18000000000000024</c:v>
                </c:pt>
                <c:pt idx="7">
                  <c:v>0.2</c:v>
                </c:pt>
                <c:pt idx="8">
                  <c:v>0.42000000000000032</c:v>
                </c:pt>
                <c:pt idx="9">
                  <c:v>0.31000000000000127</c:v>
                </c:pt>
                <c:pt idx="10">
                  <c:v>0.32000000000000145</c:v>
                </c:pt>
                <c:pt idx="12">
                  <c:v>0.13</c:v>
                </c:pt>
                <c:pt idx="14">
                  <c:v>0.1</c:v>
                </c:pt>
                <c:pt idx="15">
                  <c:v>4.0000000000000022E-2</c:v>
                </c:pt>
              </c:numCache>
            </c:numRef>
          </c:val>
        </c:ser>
        <c:gapWidth val="75"/>
        <c:overlap val="100"/>
        <c:axId val="63303680"/>
        <c:axId val="63305216"/>
      </c:barChart>
      <c:catAx>
        <c:axId val="63303680"/>
        <c:scaling>
          <c:orientation val="minMax"/>
        </c:scaling>
        <c:axPos val="l"/>
        <c:majorTickMark val="none"/>
        <c:tickLblPos val="nextTo"/>
        <c:crossAx val="63305216"/>
        <c:crosses val="autoZero"/>
        <c:auto val="1"/>
        <c:lblAlgn val="ctr"/>
        <c:lblOffset val="100"/>
      </c:catAx>
      <c:valAx>
        <c:axId val="63305216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63303680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г.о.Прохладный</c:v>
                </c:pt>
                <c:pt idx="1">
                  <c:v>с.п.Анзорей</c:v>
                </c:pt>
                <c:pt idx="2">
                  <c:v>Черекский район</c:v>
                </c:pt>
                <c:pt idx="3">
                  <c:v>с.п. Заюково</c:v>
                </c:pt>
                <c:pt idx="4">
                  <c:v>г.о.Баксан</c:v>
                </c:pt>
                <c:pt idx="5">
                  <c:v>г.Чегем</c:v>
                </c:pt>
                <c:pt idx="6">
                  <c:v>Терский район</c:v>
                </c:pt>
                <c:pt idx="7">
                  <c:v>Зольский район</c:v>
                </c:pt>
                <c:pt idx="8">
                  <c:v>Эльбрусский район</c:v>
                </c:pt>
                <c:pt idx="9">
                  <c:v>ОБЩИЙ МАССИВ ПО КБР</c:v>
                </c:pt>
                <c:pt idx="10">
                  <c:v>Майский район</c:v>
                </c:pt>
                <c:pt idx="11">
                  <c:v>г. Нарткала</c:v>
                </c:pt>
                <c:pt idx="12">
                  <c:v>Городская клиническая больница №1</c:v>
                </c:pt>
                <c:pt idx="13">
                  <c:v>Городская клиническая больница №2</c:v>
                </c:pt>
                <c:pt idx="14">
                  <c:v>Республиканская детская клиническая больница</c:v>
                </c:pt>
                <c:pt idx="15">
                  <c:v>Республиканская клиническая больница</c:v>
                </c:pt>
              </c:strCache>
            </c:strRef>
          </c:cat>
          <c:val>
            <c:numRef>
              <c:f>Лист1!$B$2:$B$17</c:f>
              <c:numCache>
                <c:formatCode>0%</c:formatCode>
                <c:ptCount val="16"/>
                <c:pt idx="0">
                  <c:v>0.16</c:v>
                </c:pt>
                <c:pt idx="1">
                  <c:v>0.26</c:v>
                </c:pt>
                <c:pt idx="2">
                  <c:v>0.28000000000000008</c:v>
                </c:pt>
                <c:pt idx="3">
                  <c:v>0.30000000000000032</c:v>
                </c:pt>
                <c:pt idx="4">
                  <c:v>0.31000000000000127</c:v>
                </c:pt>
                <c:pt idx="5">
                  <c:v>0.38000000000000145</c:v>
                </c:pt>
                <c:pt idx="6">
                  <c:v>0.39000000000000146</c:v>
                </c:pt>
                <c:pt idx="7">
                  <c:v>0.42000000000000032</c:v>
                </c:pt>
                <c:pt idx="8">
                  <c:v>0.45</c:v>
                </c:pt>
                <c:pt idx="9">
                  <c:v>0.45</c:v>
                </c:pt>
                <c:pt idx="10">
                  <c:v>0.52</c:v>
                </c:pt>
                <c:pt idx="11">
                  <c:v>0.52</c:v>
                </c:pt>
                <c:pt idx="12">
                  <c:v>0.59</c:v>
                </c:pt>
                <c:pt idx="13">
                  <c:v>0.69000000000000061</c:v>
                </c:pt>
                <c:pt idx="14">
                  <c:v>0.71000000000000063</c:v>
                </c:pt>
                <c:pt idx="15">
                  <c:v>0.78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 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г.о.Прохладный</c:v>
                </c:pt>
                <c:pt idx="1">
                  <c:v>с.п.Анзорей</c:v>
                </c:pt>
                <c:pt idx="2">
                  <c:v>Черекский район</c:v>
                </c:pt>
                <c:pt idx="3">
                  <c:v>с.п. Заюково</c:v>
                </c:pt>
                <c:pt idx="4">
                  <c:v>г.о.Баксан</c:v>
                </c:pt>
                <c:pt idx="5">
                  <c:v>г.Чегем</c:v>
                </c:pt>
                <c:pt idx="6">
                  <c:v>Терский район</c:v>
                </c:pt>
                <c:pt idx="7">
                  <c:v>Зольский район</c:v>
                </c:pt>
                <c:pt idx="8">
                  <c:v>Эльбрусский район</c:v>
                </c:pt>
                <c:pt idx="9">
                  <c:v>ОБЩИЙ МАССИВ ПО КБР</c:v>
                </c:pt>
                <c:pt idx="10">
                  <c:v>Майский район</c:v>
                </c:pt>
                <c:pt idx="11">
                  <c:v>г. Нарткала</c:v>
                </c:pt>
                <c:pt idx="12">
                  <c:v>Городская клиническая больница №1</c:v>
                </c:pt>
                <c:pt idx="13">
                  <c:v>Городская клиническая больница №2</c:v>
                </c:pt>
                <c:pt idx="14">
                  <c:v>Республиканская детская клиническая больница</c:v>
                </c:pt>
                <c:pt idx="15">
                  <c:v>Республиканская клиническая больница</c:v>
                </c:pt>
              </c:strCache>
            </c:strRef>
          </c:cat>
          <c:val>
            <c:numRef>
              <c:f>Лист1!$C$2:$C$17</c:f>
              <c:numCache>
                <c:formatCode>0%</c:formatCode>
                <c:ptCount val="16"/>
                <c:pt idx="0">
                  <c:v>0.54</c:v>
                </c:pt>
                <c:pt idx="1">
                  <c:v>0.48000000000000032</c:v>
                </c:pt>
                <c:pt idx="2">
                  <c:v>0.19</c:v>
                </c:pt>
                <c:pt idx="3">
                  <c:v>0.44</c:v>
                </c:pt>
                <c:pt idx="4">
                  <c:v>0.45</c:v>
                </c:pt>
                <c:pt idx="5">
                  <c:v>0.42000000000000032</c:v>
                </c:pt>
                <c:pt idx="6">
                  <c:v>0.25</c:v>
                </c:pt>
                <c:pt idx="7">
                  <c:v>0.12000000000000002</c:v>
                </c:pt>
                <c:pt idx="8">
                  <c:v>0.2</c:v>
                </c:pt>
                <c:pt idx="9">
                  <c:v>0.24000000000000021</c:v>
                </c:pt>
                <c:pt idx="10">
                  <c:v>4.0000000000000022E-2</c:v>
                </c:pt>
                <c:pt idx="11">
                  <c:v>0.2</c:v>
                </c:pt>
                <c:pt idx="12">
                  <c:v>0.18000000000000024</c:v>
                </c:pt>
                <c:pt idx="14">
                  <c:v>4.0000000000000022E-2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знаю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г.о.Прохладный</c:v>
                </c:pt>
                <c:pt idx="1">
                  <c:v>с.п.Анзорей</c:v>
                </c:pt>
                <c:pt idx="2">
                  <c:v>Черекский район</c:v>
                </c:pt>
                <c:pt idx="3">
                  <c:v>с.п. Заюково</c:v>
                </c:pt>
                <c:pt idx="4">
                  <c:v>г.о.Баксан</c:v>
                </c:pt>
                <c:pt idx="5">
                  <c:v>г.Чегем</c:v>
                </c:pt>
                <c:pt idx="6">
                  <c:v>Терский район</c:v>
                </c:pt>
                <c:pt idx="7">
                  <c:v>Зольский район</c:v>
                </c:pt>
                <c:pt idx="8">
                  <c:v>Эльбрусский район</c:v>
                </c:pt>
                <c:pt idx="9">
                  <c:v>ОБЩИЙ МАССИВ ПО КБР</c:v>
                </c:pt>
                <c:pt idx="10">
                  <c:v>Майский район</c:v>
                </c:pt>
                <c:pt idx="11">
                  <c:v>г. Нарткала</c:v>
                </c:pt>
                <c:pt idx="12">
                  <c:v>Городская клиническая больница №1</c:v>
                </c:pt>
                <c:pt idx="13">
                  <c:v>Городская клиническая больница №2</c:v>
                </c:pt>
                <c:pt idx="14">
                  <c:v>Республиканская детская клиническая больница</c:v>
                </c:pt>
                <c:pt idx="15">
                  <c:v>Республиканская клиническая больница</c:v>
                </c:pt>
              </c:strCache>
            </c:strRef>
          </c:cat>
          <c:val>
            <c:numRef>
              <c:f>Лист1!$D$2:$D$17</c:f>
              <c:numCache>
                <c:formatCode>0%</c:formatCode>
                <c:ptCount val="16"/>
                <c:pt idx="0">
                  <c:v>0.24000000000000021</c:v>
                </c:pt>
                <c:pt idx="1">
                  <c:v>0.26</c:v>
                </c:pt>
                <c:pt idx="2">
                  <c:v>0.30000000000000032</c:v>
                </c:pt>
                <c:pt idx="3">
                  <c:v>0.24000000000000021</c:v>
                </c:pt>
                <c:pt idx="4">
                  <c:v>0.2</c:v>
                </c:pt>
                <c:pt idx="5">
                  <c:v>0.18000000000000024</c:v>
                </c:pt>
                <c:pt idx="6">
                  <c:v>0.31000000000000127</c:v>
                </c:pt>
                <c:pt idx="7">
                  <c:v>0.46</c:v>
                </c:pt>
                <c:pt idx="8">
                  <c:v>0.14000000000000001</c:v>
                </c:pt>
                <c:pt idx="9">
                  <c:v>0.23</c:v>
                </c:pt>
                <c:pt idx="10">
                  <c:v>0.32000000000000145</c:v>
                </c:pt>
                <c:pt idx="11">
                  <c:v>0.24000000000000021</c:v>
                </c:pt>
                <c:pt idx="12">
                  <c:v>0.23</c:v>
                </c:pt>
                <c:pt idx="14">
                  <c:v>0.17</c:v>
                </c:pt>
                <c:pt idx="15">
                  <c:v>0.16</c:v>
                </c:pt>
              </c:numCache>
            </c:numRef>
          </c:val>
        </c:ser>
        <c:gapWidth val="75"/>
        <c:overlap val="100"/>
        <c:axId val="63344640"/>
        <c:axId val="63346176"/>
      </c:barChart>
      <c:catAx>
        <c:axId val="63344640"/>
        <c:scaling>
          <c:orientation val="minMax"/>
        </c:scaling>
        <c:axPos val="l"/>
        <c:majorTickMark val="none"/>
        <c:tickLblPos val="nextTo"/>
        <c:crossAx val="63346176"/>
        <c:crosses val="autoZero"/>
        <c:auto val="1"/>
        <c:lblAlgn val="ctr"/>
        <c:lblOffset val="100"/>
      </c:catAx>
      <c:valAx>
        <c:axId val="63346176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63344640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Да, полностью 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с.п.Анзорей</c:v>
                </c:pt>
                <c:pt idx="1">
                  <c:v>г.о.Баксан</c:v>
                </c:pt>
                <c:pt idx="2">
                  <c:v>Зольский район</c:v>
                </c:pt>
                <c:pt idx="3">
                  <c:v>г. Нарткала</c:v>
                </c:pt>
                <c:pt idx="4">
                  <c:v>Эльбрусский район</c:v>
                </c:pt>
                <c:pt idx="5">
                  <c:v>Черекский район</c:v>
                </c:pt>
                <c:pt idx="6">
                  <c:v>с.п. Заюково</c:v>
                </c:pt>
                <c:pt idx="7">
                  <c:v>г.о.Прохладный</c:v>
                </c:pt>
                <c:pt idx="8">
                  <c:v>ОБЩИЙ МАССИВ ПО КБР</c:v>
                </c:pt>
                <c:pt idx="9">
                  <c:v>г.Чегем</c:v>
                </c:pt>
                <c:pt idx="10">
                  <c:v>Майский район</c:v>
                </c:pt>
                <c:pt idx="11">
                  <c:v>Городская клиническая больница №1</c:v>
                </c:pt>
                <c:pt idx="12">
                  <c:v>Республиканская детская клиническая больница</c:v>
                </c:pt>
                <c:pt idx="13">
                  <c:v>Республиканская клиническая больница</c:v>
                </c:pt>
                <c:pt idx="14">
                  <c:v>Городская клиническая больница №2</c:v>
                </c:pt>
                <c:pt idx="15">
                  <c:v>Терский район</c:v>
                </c:pt>
              </c:strCache>
            </c:strRef>
          </c:cat>
          <c:val>
            <c:numRef>
              <c:f>Лист1!$B$2:$B$17</c:f>
              <c:numCache>
                <c:formatCode>0%</c:formatCode>
                <c:ptCount val="16"/>
                <c:pt idx="0">
                  <c:v>0.1</c:v>
                </c:pt>
                <c:pt idx="1">
                  <c:v>0.12000000000000002</c:v>
                </c:pt>
                <c:pt idx="2">
                  <c:v>0.12000000000000002</c:v>
                </c:pt>
                <c:pt idx="3">
                  <c:v>0.12000000000000002</c:v>
                </c:pt>
                <c:pt idx="4">
                  <c:v>0.12000000000000002</c:v>
                </c:pt>
                <c:pt idx="5">
                  <c:v>0.13</c:v>
                </c:pt>
                <c:pt idx="6">
                  <c:v>0.16</c:v>
                </c:pt>
                <c:pt idx="7">
                  <c:v>0.18000000000000024</c:v>
                </c:pt>
                <c:pt idx="8">
                  <c:v>0.25</c:v>
                </c:pt>
                <c:pt idx="9">
                  <c:v>0.34</c:v>
                </c:pt>
                <c:pt idx="10">
                  <c:v>0.4</c:v>
                </c:pt>
                <c:pt idx="11">
                  <c:v>0.43000000000000038</c:v>
                </c:pt>
                <c:pt idx="12">
                  <c:v>0.48000000000000032</c:v>
                </c:pt>
                <c:pt idx="13">
                  <c:v>0.5</c:v>
                </c:pt>
                <c:pt idx="14">
                  <c:v>0.63000000000000289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Больше да, чем нет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с.п.Анзорей</c:v>
                </c:pt>
                <c:pt idx="1">
                  <c:v>г.о.Баксан</c:v>
                </c:pt>
                <c:pt idx="2">
                  <c:v>Зольский район</c:v>
                </c:pt>
                <c:pt idx="3">
                  <c:v>г. Нарткала</c:v>
                </c:pt>
                <c:pt idx="4">
                  <c:v>Эльбрусский район</c:v>
                </c:pt>
                <c:pt idx="5">
                  <c:v>Черекский район</c:v>
                </c:pt>
                <c:pt idx="6">
                  <c:v>с.п. Заюково</c:v>
                </c:pt>
                <c:pt idx="7">
                  <c:v>г.о.Прохладный</c:v>
                </c:pt>
                <c:pt idx="8">
                  <c:v>ОБЩИЙ МАССИВ ПО КБР</c:v>
                </c:pt>
                <c:pt idx="9">
                  <c:v>г.Чегем</c:v>
                </c:pt>
                <c:pt idx="10">
                  <c:v>Майский район</c:v>
                </c:pt>
                <c:pt idx="11">
                  <c:v>Городская клиническая больница №1</c:v>
                </c:pt>
                <c:pt idx="12">
                  <c:v>Республиканская детская клиническая больница</c:v>
                </c:pt>
                <c:pt idx="13">
                  <c:v>Республиканская клиническая больница</c:v>
                </c:pt>
                <c:pt idx="14">
                  <c:v>Городская клиническая больница №2</c:v>
                </c:pt>
                <c:pt idx="15">
                  <c:v>Терский район</c:v>
                </c:pt>
              </c:strCache>
            </c:strRef>
          </c:cat>
          <c:val>
            <c:numRef>
              <c:f>Лист1!$C$2:$C$17</c:f>
              <c:numCache>
                <c:formatCode>0%</c:formatCode>
                <c:ptCount val="16"/>
                <c:pt idx="0">
                  <c:v>0.12000000000000002</c:v>
                </c:pt>
                <c:pt idx="1">
                  <c:v>0.14000000000000001</c:v>
                </c:pt>
                <c:pt idx="2">
                  <c:v>0.14000000000000001</c:v>
                </c:pt>
                <c:pt idx="3">
                  <c:v>0.24000000000000021</c:v>
                </c:pt>
                <c:pt idx="4">
                  <c:v>0.18000000000000024</c:v>
                </c:pt>
                <c:pt idx="5">
                  <c:v>0.26</c:v>
                </c:pt>
                <c:pt idx="6">
                  <c:v>0.12000000000000002</c:v>
                </c:pt>
                <c:pt idx="7">
                  <c:v>0.24000000000000021</c:v>
                </c:pt>
                <c:pt idx="8">
                  <c:v>0.21000000000000021</c:v>
                </c:pt>
                <c:pt idx="9">
                  <c:v>0.18000000000000024</c:v>
                </c:pt>
                <c:pt idx="10">
                  <c:v>0.38000000000000145</c:v>
                </c:pt>
                <c:pt idx="11">
                  <c:v>0.34</c:v>
                </c:pt>
                <c:pt idx="12">
                  <c:v>0.35000000000000031</c:v>
                </c:pt>
                <c:pt idx="13">
                  <c:v>0.34</c:v>
                </c:pt>
                <c:pt idx="14">
                  <c:v>0.1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Больше нет, чем да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с.п.Анзорей</c:v>
                </c:pt>
                <c:pt idx="1">
                  <c:v>г.о.Баксан</c:v>
                </c:pt>
                <c:pt idx="2">
                  <c:v>Зольский район</c:v>
                </c:pt>
                <c:pt idx="3">
                  <c:v>г. Нарткала</c:v>
                </c:pt>
                <c:pt idx="4">
                  <c:v>Эльбрусский район</c:v>
                </c:pt>
                <c:pt idx="5">
                  <c:v>Черекский район</c:v>
                </c:pt>
                <c:pt idx="6">
                  <c:v>с.п. Заюково</c:v>
                </c:pt>
                <c:pt idx="7">
                  <c:v>г.о.Прохладный</c:v>
                </c:pt>
                <c:pt idx="8">
                  <c:v>ОБЩИЙ МАССИВ ПО КБР</c:v>
                </c:pt>
                <c:pt idx="9">
                  <c:v>г.Чегем</c:v>
                </c:pt>
                <c:pt idx="10">
                  <c:v>Майский район</c:v>
                </c:pt>
                <c:pt idx="11">
                  <c:v>Городская клиническая больница №1</c:v>
                </c:pt>
                <c:pt idx="12">
                  <c:v>Республиканская детская клиническая больница</c:v>
                </c:pt>
                <c:pt idx="13">
                  <c:v>Республиканская клиническая больница</c:v>
                </c:pt>
                <c:pt idx="14">
                  <c:v>Городская клиническая больница №2</c:v>
                </c:pt>
                <c:pt idx="15">
                  <c:v>Терский район</c:v>
                </c:pt>
              </c:strCache>
            </c:strRef>
          </c:cat>
          <c:val>
            <c:numRef>
              <c:f>Лист1!$D$2:$D$17</c:f>
              <c:numCache>
                <c:formatCode>0%</c:formatCode>
                <c:ptCount val="16"/>
                <c:pt idx="0">
                  <c:v>0.34</c:v>
                </c:pt>
                <c:pt idx="1">
                  <c:v>0.14000000000000001</c:v>
                </c:pt>
                <c:pt idx="2">
                  <c:v>4.0000000000000022E-2</c:v>
                </c:pt>
                <c:pt idx="3">
                  <c:v>0.52</c:v>
                </c:pt>
                <c:pt idx="4">
                  <c:v>6.0000000000000032E-2</c:v>
                </c:pt>
                <c:pt idx="5">
                  <c:v>0.19</c:v>
                </c:pt>
                <c:pt idx="6">
                  <c:v>0.16</c:v>
                </c:pt>
                <c:pt idx="7">
                  <c:v>0.22</c:v>
                </c:pt>
                <c:pt idx="8">
                  <c:v>0.18000000000000024</c:v>
                </c:pt>
                <c:pt idx="9">
                  <c:v>0.22</c:v>
                </c:pt>
                <c:pt idx="10">
                  <c:v>4.0000000000000022E-2</c:v>
                </c:pt>
                <c:pt idx="11">
                  <c:v>7.0000000000000021E-2</c:v>
                </c:pt>
                <c:pt idx="13">
                  <c:v>0.1</c:v>
                </c:pt>
                <c:pt idx="15">
                  <c:v>0.61000000000000065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 удовлетворен</c:v>
                </c:pt>
              </c:strCache>
            </c:strRef>
          </c:tx>
          <c:dLbls>
            <c:dLbl>
              <c:idx val="10"/>
              <c:layout>
                <c:manualLayout>
                  <c:x val="2.7999138488046728E-2"/>
                  <c:y val="1.53147445295612E-3"/>
                </c:manualLayout>
              </c:layout>
              <c:showVal val="1"/>
            </c:dLbl>
            <c:dLbl>
              <c:idx val="13"/>
              <c:layout>
                <c:manualLayout>
                  <c:x val="3.0152918371742408E-2"/>
                  <c:y val="-1.53147445295612E-3"/>
                </c:manualLayout>
              </c:layout>
              <c:showVal val="1"/>
            </c:dLbl>
            <c:showVal val="1"/>
          </c:dLbls>
          <c:cat>
            <c:strRef>
              <c:f>Лист1!$A$2:$A$17</c:f>
              <c:strCache>
                <c:ptCount val="16"/>
                <c:pt idx="0">
                  <c:v>с.п.Анзорей</c:v>
                </c:pt>
                <c:pt idx="1">
                  <c:v>г.о.Баксан</c:v>
                </c:pt>
                <c:pt idx="2">
                  <c:v>Зольский район</c:v>
                </c:pt>
                <c:pt idx="3">
                  <c:v>г. Нарткала</c:v>
                </c:pt>
                <c:pt idx="4">
                  <c:v>Эльбрусский район</c:v>
                </c:pt>
                <c:pt idx="5">
                  <c:v>Черекский район</c:v>
                </c:pt>
                <c:pt idx="6">
                  <c:v>с.п. Заюково</c:v>
                </c:pt>
                <c:pt idx="7">
                  <c:v>г.о.Прохладный</c:v>
                </c:pt>
                <c:pt idx="8">
                  <c:v>ОБЩИЙ МАССИВ ПО КБР</c:v>
                </c:pt>
                <c:pt idx="9">
                  <c:v>г.Чегем</c:v>
                </c:pt>
                <c:pt idx="10">
                  <c:v>Майский район</c:v>
                </c:pt>
                <c:pt idx="11">
                  <c:v>Городская клиническая больница №1</c:v>
                </c:pt>
                <c:pt idx="12">
                  <c:v>Республиканская детская клиническая больница</c:v>
                </c:pt>
                <c:pt idx="13">
                  <c:v>Республиканская клиническая больница</c:v>
                </c:pt>
                <c:pt idx="14">
                  <c:v>Городская клиническая больница №2</c:v>
                </c:pt>
                <c:pt idx="15">
                  <c:v>Терский район</c:v>
                </c:pt>
              </c:strCache>
            </c:strRef>
          </c:cat>
          <c:val>
            <c:numRef>
              <c:f>Лист1!$E$2:$E$17</c:f>
              <c:numCache>
                <c:formatCode>0%</c:formatCode>
                <c:ptCount val="16"/>
                <c:pt idx="0">
                  <c:v>0.42000000000000032</c:v>
                </c:pt>
                <c:pt idx="1">
                  <c:v>0.55000000000000004</c:v>
                </c:pt>
                <c:pt idx="2">
                  <c:v>0.14000000000000001</c:v>
                </c:pt>
                <c:pt idx="3">
                  <c:v>0.1</c:v>
                </c:pt>
                <c:pt idx="4">
                  <c:v>0.2</c:v>
                </c:pt>
                <c:pt idx="5">
                  <c:v>0.21000000000000021</c:v>
                </c:pt>
                <c:pt idx="6">
                  <c:v>0.5</c:v>
                </c:pt>
                <c:pt idx="7">
                  <c:v>0.26</c:v>
                </c:pt>
                <c:pt idx="8">
                  <c:v>0.2</c:v>
                </c:pt>
                <c:pt idx="9">
                  <c:v>0.22</c:v>
                </c:pt>
                <c:pt idx="10">
                  <c:v>4.0000000000000022E-2</c:v>
                </c:pt>
                <c:pt idx="11">
                  <c:v>9.0000000000000024E-2</c:v>
                </c:pt>
                <c:pt idx="13">
                  <c:v>2.0000000000000011E-2</c:v>
                </c:pt>
                <c:pt idx="15">
                  <c:v>0.22</c:v>
                </c:pt>
              </c:numCache>
            </c:numRef>
          </c:val>
        </c:ser>
        <c:gapWidth val="75"/>
        <c:overlap val="100"/>
        <c:axId val="63480960"/>
        <c:axId val="63482496"/>
      </c:barChart>
      <c:catAx>
        <c:axId val="63480960"/>
        <c:scaling>
          <c:orientation val="minMax"/>
        </c:scaling>
        <c:axPos val="l"/>
        <c:majorTickMark val="none"/>
        <c:tickLblPos val="nextTo"/>
        <c:crossAx val="63482496"/>
        <c:crosses val="autoZero"/>
        <c:auto val="1"/>
        <c:lblAlgn val="ctr"/>
        <c:lblOffset val="100"/>
      </c:catAx>
      <c:valAx>
        <c:axId val="63482496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63480960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Легко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По телефону</c:v>
                </c:pt>
                <c:pt idx="1">
                  <c:v>Личное обращение в регистратуру</c:v>
                </c:pt>
                <c:pt idx="2">
                  <c:v>Через интернет</c:v>
                </c:pt>
                <c:pt idx="3">
                  <c:v>По записи лечащего врача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0.4</c:v>
                </c:pt>
                <c:pt idx="1">
                  <c:v>0.59000000000000052</c:v>
                </c:pt>
                <c:pt idx="2">
                  <c:v>0.16000000000000025</c:v>
                </c:pt>
                <c:pt idx="3">
                  <c:v>0.4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пользовались 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По телефону</c:v>
                </c:pt>
                <c:pt idx="1">
                  <c:v>Личное обращение в регистратуру</c:v>
                </c:pt>
                <c:pt idx="2">
                  <c:v>Через интернет</c:v>
                </c:pt>
                <c:pt idx="3">
                  <c:v>По записи лечащего врача</c:v>
                </c:pt>
              </c:strCache>
            </c:strRef>
          </c:cat>
          <c:val>
            <c:numRef>
              <c:f>Лист1!$C$2:$C$5</c:f>
              <c:numCache>
                <c:formatCode>0.00%</c:formatCode>
                <c:ptCount val="4"/>
                <c:pt idx="0">
                  <c:v>0.18400000000000041</c:v>
                </c:pt>
                <c:pt idx="1">
                  <c:v>9.3000000000000707E-2</c:v>
                </c:pt>
                <c:pt idx="2">
                  <c:v>0.54900000000000004</c:v>
                </c:pt>
                <c:pt idx="3">
                  <c:v>0.33200000000000501</c:v>
                </c:pt>
              </c:numCache>
            </c:numRef>
          </c:val>
        </c:ser>
        <c:axId val="63886848"/>
        <c:axId val="63888384"/>
      </c:barChart>
      <c:catAx>
        <c:axId val="63886848"/>
        <c:scaling>
          <c:orientation val="minMax"/>
        </c:scaling>
        <c:axPos val="b"/>
        <c:tickLblPos val="nextTo"/>
        <c:crossAx val="63888384"/>
        <c:crosses val="autoZero"/>
        <c:auto val="1"/>
        <c:lblAlgn val="ctr"/>
        <c:lblOffset val="100"/>
      </c:catAx>
      <c:valAx>
        <c:axId val="63888384"/>
        <c:scaling>
          <c:orientation val="minMax"/>
        </c:scaling>
        <c:axPos val="l"/>
        <c:majorGridlines/>
        <c:numFmt formatCode="0%" sourceLinked="1"/>
        <c:tickLblPos val="nextTo"/>
        <c:crossAx val="63886848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legend>
      <c:legendPos val="r"/>
      <c:layout/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Амбулатории г.о.Нальчик</a:t>
            </a:r>
          </a:p>
        </c:rich>
      </c:tx>
      <c:layout/>
    </c:title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Полностью удовлетоворен</c:v>
                </c:pt>
              </c:strCache>
            </c:strRef>
          </c:tx>
          <c:dLbls>
            <c:showVal val="1"/>
          </c:dLbls>
          <c:cat>
            <c:strRef>
              <c:f>Лист1!$A$2:$A$11</c:f>
              <c:strCache>
                <c:ptCount val="10"/>
                <c:pt idx="0">
                  <c:v>Городская поликлиника №7</c:v>
                </c:pt>
                <c:pt idx="1">
                  <c:v>Городская детская поликлиника №2</c:v>
                </c:pt>
                <c:pt idx="2">
                  <c:v>Городская детская поликлиника №1</c:v>
                </c:pt>
                <c:pt idx="3">
                  <c:v>Городская поликлиника №5</c:v>
                </c:pt>
                <c:pt idx="4">
                  <c:v>В СРЕДНЕМ ПО КБР</c:v>
                </c:pt>
                <c:pt idx="5">
                  <c:v>Городская поликлиника №1</c:v>
                </c:pt>
                <c:pt idx="6">
                  <c:v>Городская поликлиника №4</c:v>
                </c:pt>
                <c:pt idx="7">
                  <c:v>Медицинский консультативно-диагностический центр</c:v>
                </c:pt>
                <c:pt idx="8">
                  <c:v>Городская поликлиника №2</c:v>
                </c:pt>
                <c:pt idx="9">
                  <c:v>Городская поликлиника №3</c:v>
                </c:pt>
              </c:strCache>
            </c:strRef>
          </c:cat>
          <c:val>
            <c:numRef>
              <c:f>Лист1!$B$2:$B$11</c:f>
              <c:numCache>
                <c:formatCode>0%</c:formatCode>
                <c:ptCount val="10"/>
                <c:pt idx="0">
                  <c:v>0.18000000000000024</c:v>
                </c:pt>
                <c:pt idx="1">
                  <c:v>0.24000000000000021</c:v>
                </c:pt>
                <c:pt idx="2">
                  <c:v>0.4</c:v>
                </c:pt>
                <c:pt idx="3">
                  <c:v>0.22</c:v>
                </c:pt>
                <c:pt idx="4">
                  <c:v>0.26</c:v>
                </c:pt>
                <c:pt idx="5">
                  <c:v>0.2</c:v>
                </c:pt>
                <c:pt idx="6">
                  <c:v>0.26</c:v>
                </c:pt>
                <c:pt idx="7">
                  <c:v>0.44</c:v>
                </c:pt>
                <c:pt idx="8">
                  <c:v>0.63000000000000134</c:v>
                </c:pt>
                <c:pt idx="9">
                  <c:v>0.83000000000000063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Частично удовлетворен</c:v>
                </c:pt>
              </c:strCache>
            </c:strRef>
          </c:tx>
          <c:dLbls>
            <c:showVal val="1"/>
          </c:dLbls>
          <c:cat>
            <c:strRef>
              <c:f>Лист1!$A$2:$A$11</c:f>
              <c:strCache>
                <c:ptCount val="10"/>
                <c:pt idx="0">
                  <c:v>Городская поликлиника №7</c:v>
                </c:pt>
                <c:pt idx="1">
                  <c:v>Городская детская поликлиника №2</c:v>
                </c:pt>
                <c:pt idx="2">
                  <c:v>Городская детская поликлиника №1</c:v>
                </c:pt>
                <c:pt idx="3">
                  <c:v>Городская поликлиника №5</c:v>
                </c:pt>
                <c:pt idx="4">
                  <c:v>В СРЕДНЕМ ПО КБР</c:v>
                </c:pt>
                <c:pt idx="5">
                  <c:v>Городская поликлиника №1</c:v>
                </c:pt>
                <c:pt idx="6">
                  <c:v>Городская поликлиника №4</c:v>
                </c:pt>
                <c:pt idx="7">
                  <c:v>Медицинский консультативно-диагностический центр</c:v>
                </c:pt>
                <c:pt idx="8">
                  <c:v>Городская поликлиника №2</c:v>
                </c:pt>
                <c:pt idx="9">
                  <c:v>Городская поликлиника №3</c:v>
                </c:pt>
              </c:strCache>
            </c:strRef>
          </c:cat>
          <c:val>
            <c:numRef>
              <c:f>Лист1!$C$2:$C$11</c:f>
              <c:numCache>
                <c:formatCode>0%</c:formatCode>
                <c:ptCount val="10"/>
                <c:pt idx="0">
                  <c:v>0.29000000000000031</c:v>
                </c:pt>
                <c:pt idx="1">
                  <c:v>0.38000000000000067</c:v>
                </c:pt>
                <c:pt idx="2">
                  <c:v>0.54</c:v>
                </c:pt>
                <c:pt idx="3">
                  <c:v>0.43000000000000038</c:v>
                </c:pt>
                <c:pt idx="4">
                  <c:v>0.4</c:v>
                </c:pt>
                <c:pt idx="5">
                  <c:v>0.52</c:v>
                </c:pt>
                <c:pt idx="6">
                  <c:v>0.54</c:v>
                </c:pt>
                <c:pt idx="7">
                  <c:v>0.38000000000000067</c:v>
                </c:pt>
                <c:pt idx="8">
                  <c:v>0.24000000000000021</c:v>
                </c:pt>
                <c:pt idx="9">
                  <c:v>0.13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Скорее не удовлетворен</c:v>
                </c:pt>
              </c:strCache>
            </c:strRef>
          </c:tx>
          <c:dLbls>
            <c:showVal val="1"/>
          </c:dLbls>
          <c:cat>
            <c:strRef>
              <c:f>Лист1!$A$2:$A$11</c:f>
              <c:strCache>
                <c:ptCount val="10"/>
                <c:pt idx="0">
                  <c:v>Городская поликлиника №7</c:v>
                </c:pt>
                <c:pt idx="1">
                  <c:v>Городская детская поликлиника №2</c:v>
                </c:pt>
                <c:pt idx="2">
                  <c:v>Городская детская поликлиника №1</c:v>
                </c:pt>
                <c:pt idx="3">
                  <c:v>Городская поликлиника №5</c:v>
                </c:pt>
                <c:pt idx="4">
                  <c:v>В СРЕДНЕМ ПО КБР</c:v>
                </c:pt>
                <c:pt idx="5">
                  <c:v>Городская поликлиника №1</c:v>
                </c:pt>
                <c:pt idx="6">
                  <c:v>Городская поликлиника №4</c:v>
                </c:pt>
                <c:pt idx="7">
                  <c:v>Медицинский консультативно-диагностический центр</c:v>
                </c:pt>
                <c:pt idx="8">
                  <c:v>Городская поликлиника №2</c:v>
                </c:pt>
                <c:pt idx="9">
                  <c:v>Городская поликлиника №3</c:v>
                </c:pt>
              </c:strCache>
            </c:strRef>
          </c:cat>
          <c:val>
            <c:numRef>
              <c:f>Лист1!$D$2:$D$11</c:f>
              <c:numCache>
                <c:formatCode>0%</c:formatCode>
                <c:ptCount val="10"/>
                <c:pt idx="0">
                  <c:v>0.12000000000000002</c:v>
                </c:pt>
                <c:pt idx="1">
                  <c:v>0.24000000000000021</c:v>
                </c:pt>
                <c:pt idx="2">
                  <c:v>6.0000000000000032E-2</c:v>
                </c:pt>
                <c:pt idx="3">
                  <c:v>0.18000000000000024</c:v>
                </c:pt>
                <c:pt idx="4">
                  <c:v>0.19</c:v>
                </c:pt>
                <c:pt idx="5">
                  <c:v>0.14000000000000001</c:v>
                </c:pt>
                <c:pt idx="6">
                  <c:v>0.14000000000000001</c:v>
                </c:pt>
                <c:pt idx="7">
                  <c:v>8.0000000000000043E-2</c:v>
                </c:pt>
                <c:pt idx="8">
                  <c:v>0.05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Полностью не удовлетворен</c:v>
                </c:pt>
              </c:strCache>
            </c:strRef>
          </c:tx>
          <c:dLbls>
            <c:dLbl>
              <c:idx val="2"/>
              <c:layout>
                <c:manualLayout>
                  <c:x val="3.1215161649944315E-2"/>
                  <c:y val="0"/>
                </c:manualLayout>
              </c:layout>
              <c:showVal val="1"/>
            </c:dLbl>
            <c:showVal val="1"/>
          </c:dLbls>
          <c:cat>
            <c:strRef>
              <c:f>Лист1!$A$2:$A$11</c:f>
              <c:strCache>
                <c:ptCount val="10"/>
                <c:pt idx="0">
                  <c:v>Городская поликлиника №7</c:v>
                </c:pt>
                <c:pt idx="1">
                  <c:v>Городская детская поликлиника №2</c:v>
                </c:pt>
                <c:pt idx="2">
                  <c:v>Городская детская поликлиника №1</c:v>
                </c:pt>
                <c:pt idx="3">
                  <c:v>Городская поликлиника №5</c:v>
                </c:pt>
                <c:pt idx="4">
                  <c:v>В СРЕДНЕМ ПО КБР</c:v>
                </c:pt>
                <c:pt idx="5">
                  <c:v>Городская поликлиника №1</c:v>
                </c:pt>
                <c:pt idx="6">
                  <c:v>Городская поликлиника №4</c:v>
                </c:pt>
                <c:pt idx="7">
                  <c:v>Медицинский консультативно-диагностический центр</c:v>
                </c:pt>
                <c:pt idx="8">
                  <c:v>Городская поликлиника №2</c:v>
                </c:pt>
                <c:pt idx="9">
                  <c:v>Городская поликлиника №3</c:v>
                </c:pt>
              </c:strCache>
            </c:strRef>
          </c:cat>
          <c:val>
            <c:numRef>
              <c:f>Лист1!$E$2:$E$11</c:f>
              <c:numCache>
                <c:formatCode>0%</c:formatCode>
                <c:ptCount val="10"/>
                <c:pt idx="0">
                  <c:v>0.16</c:v>
                </c:pt>
                <c:pt idx="1">
                  <c:v>0.12000000000000002</c:v>
                </c:pt>
                <c:pt idx="2">
                  <c:v>2.0000000000000011E-2</c:v>
                </c:pt>
                <c:pt idx="3">
                  <c:v>6.0000000000000032E-2</c:v>
                </c:pt>
                <c:pt idx="4">
                  <c:v>0.1</c:v>
                </c:pt>
                <c:pt idx="5">
                  <c:v>6.0000000000000032E-2</c:v>
                </c:pt>
                <c:pt idx="6">
                  <c:v>2.0000000000000011E-2</c:v>
                </c:pt>
                <c:pt idx="8">
                  <c:v>2.0000000000000011E-2</c:v>
                </c:pt>
              </c:numCache>
            </c:numRef>
          </c:val>
        </c:ser>
        <c:gapWidth val="75"/>
        <c:overlap val="100"/>
        <c:axId val="91327872"/>
        <c:axId val="91387008"/>
      </c:barChart>
      <c:catAx>
        <c:axId val="91327872"/>
        <c:scaling>
          <c:orientation val="minMax"/>
        </c:scaling>
        <c:axPos val="l"/>
        <c:majorTickMark val="none"/>
        <c:tickLblPos val="nextTo"/>
        <c:crossAx val="91387008"/>
        <c:crosses val="autoZero"/>
        <c:auto val="1"/>
        <c:lblAlgn val="ctr"/>
        <c:lblOffset val="100"/>
      </c:catAx>
      <c:valAx>
        <c:axId val="91387008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91327872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400" dirty="0" smtClean="0">
                <a:latin typeface="+mj-lt"/>
              </a:rPr>
              <a:t>Амбулатории </a:t>
            </a:r>
            <a:r>
              <a:rPr lang="ru-RU" sz="1400" dirty="0">
                <a:latin typeface="+mj-lt"/>
              </a:rPr>
              <a:t>Центральных районных</a:t>
            </a:r>
            <a:r>
              <a:rPr lang="ru-RU" sz="1400" baseline="0" dirty="0">
                <a:latin typeface="+mj-lt"/>
              </a:rPr>
              <a:t> </a:t>
            </a:r>
            <a:r>
              <a:rPr lang="ru-RU" sz="1400" baseline="0" dirty="0" smtClean="0">
                <a:latin typeface="+mj-lt"/>
              </a:rPr>
              <a:t>больниц</a:t>
            </a:r>
            <a:endParaRPr lang="ru-RU" sz="1400" dirty="0"/>
          </a:p>
        </c:rich>
      </c:tx>
      <c:layout>
        <c:manualLayout>
          <c:xMode val="edge"/>
          <c:yMode val="edge"/>
          <c:x val="0.27964433265286281"/>
          <c:y val="1.3306781341341061E-2"/>
        </c:manualLayout>
      </c:layout>
    </c:title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Полностью удовлетворен</c:v>
                </c:pt>
              </c:strCache>
            </c:strRef>
          </c:tx>
          <c:dLbls>
            <c:showVal val="1"/>
          </c:dLbls>
          <c:cat>
            <c:strRef>
              <c:f>Лист1!$A$2:$A$13</c:f>
              <c:strCache>
                <c:ptCount val="12"/>
                <c:pt idx="0">
                  <c:v>г.о.Баксан и Баксанский район</c:v>
                </c:pt>
                <c:pt idx="1">
                  <c:v>г. Нарткала</c:v>
                </c:pt>
                <c:pt idx="2">
                  <c:v>с.п. Заюково</c:v>
                </c:pt>
                <c:pt idx="3">
                  <c:v>г.о.Прохладный и Прохладненский район</c:v>
                </c:pt>
                <c:pt idx="4">
                  <c:v>с.п. Анзорей</c:v>
                </c:pt>
                <c:pt idx="5">
                  <c:v>Майский район</c:v>
                </c:pt>
                <c:pt idx="6">
                  <c:v>Зольский район</c:v>
                </c:pt>
                <c:pt idx="7">
                  <c:v>В СРЕДНЕМ ПО КБР</c:v>
                </c:pt>
                <c:pt idx="8">
                  <c:v>Черекский район</c:v>
                </c:pt>
                <c:pt idx="9">
                  <c:v>Эльбрусский район</c:v>
                </c:pt>
                <c:pt idx="10">
                  <c:v>Терский район</c:v>
                </c:pt>
                <c:pt idx="11">
                  <c:v>г.Чегем</c:v>
                </c:pt>
              </c:strCache>
            </c:strRef>
          </c:cat>
          <c:val>
            <c:numRef>
              <c:f>Лист1!$B$2:$B$13</c:f>
              <c:numCache>
                <c:formatCode>0%</c:formatCode>
                <c:ptCount val="12"/>
                <c:pt idx="0">
                  <c:v>4.0000000000000022E-2</c:v>
                </c:pt>
                <c:pt idx="1">
                  <c:v>4.0000000000000022E-2</c:v>
                </c:pt>
                <c:pt idx="2">
                  <c:v>8.0000000000000043E-2</c:v>
                </c:pt>
                <c:pt idx="3">
                  <c:v>0.1</c:v>
                </c:pt>
                <c:pt idx="4">
                  <c:v>0.14000000000000001</c:v>
                </c:pt>
                <c:pt idx="5">
                  <c:v>0.18000000000000024</c:v>
                </c:pt>
                <c:pt idx="6">
                  <c:v>0.2</c:v>
                </c:pt>
                <c:pt idx="7">
                  <c:v>0.26</c:v>
                </c:pt>
                <c:pt idx="8">
                  <c:v>0.38000000000000067</c:v>
                </c:pt>
                <c:pt idx="9">
                  <c:v>0.38000000000000067</c:v>
                </c:pt>
                <c:pt idx="10">
                  <c:v>0.38000000000000067</c:v>
                </c:pt>
                <c:pt idx="11">
                  <c:v>0.4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Частично удовлетворен</c:v>
                </c:pt>
              </c:strCache>
            </c:strRef>
          </c:tx>
          <c:dLbls>
            <c:showVal val="1"/>
          </c:dLbls>
          <c:cat>
            <c:strRef>
              <c:f>Лист1!$A$2:$A$13</c:f>
              <c:strCache>
                <c:ptCount val="12"/>
                <c:pt idx="0">
                  <c:v>г.о.Баксан и Баксанский район</c:v>
                </c:pt>
                <c:pt idx="1">
                  <c:v>г. Нарткала</c:v>
                </c:pt>
                <c:pt idx="2">
                  <c:v>с.п. Заюково</c:v>
                </c:pt>
                <c:pt idx="3">
                  <c:v>г.о.Прохладный и Прохладненский район</c:v>
                </c:pt>
                <c:pt idx="4">
                  <c:v>с.п. Анзорей</c:v>
                </c:pt>
                <c:pt idx="5">
                  <c:v>Майский район</c:v>
                </c:pt>
                <c:pt idx="6">
                  <c:v>Зольский район</c:v>
                </c:pt>
                <c:pt idx="7">
                  <c:v>В СРЕДНЕМ ПО КБР</c:v>
                </c:pt>
                <c:pt idx="8">
                  <c:v>Черекский район</c:v>
                </c:pt>
                <c:pt idx="9">
                  <c:v>Эльбрусский район</c:v>
                </c:pt>
                <c:pt idx="10">
                  <c:v>Терский район</c:v>
                </c:pt>
                <c:pt idx="11">
                  <c:v>г.Чегем</c:v>
                </c:pt>
              </c:strCache>
            </c:strRef>
          </c:cat>
          <c:val>
            <c:numRef>
              <c:f>Лист1!$C$2:$C$13</c:f>
              <c:numCache>
                <c:formatCode>0%</c:formatCode>
                <c:ptCount val="12"/>
                <c:pt idx="0">
                  <c:v>0.41000000000000031</c:v>
                </c:pt>
                <c:pt idx="1">
                  <c:v>0.30000000000000032</c:v>
                </c:pt>
                <c:pt idx="2">
                  <c:v>0.36000000000000032</c:v>
                </c:pt>
                <c:pt idx="3">
                  <c:v>0.41000000000000031</c:v>
                </c:pt>
                <c:pt idx="4">
                  <c:v>0.38000000000000067</c:v>
                </c:pt>
                <c:pt idx="5">
                  <c:v>0.58000000000000007</c:v>
                </c:pt>
                <c:pt idx="6">
                  <c:v>0.41000000000000031</c:v>
                </c:pt>
                <c:pt idx="7">
                  <c:v>0.4</c:v>
                </c:pt>
                <c:pt idx="8">
                  <c:v>0.41000000000000031</c:v>
                </c:pt>
                <c:pt idx="9">
                  <c:v>0.48000000000000032</c:v>
                </c:pt>
                <c:pt idx="10">
                  <c:v>0.46</c:v>
                </c:pt>
                <c:pt idx="11">
                  <c:v>0.42000000000000032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Скорее не удовлетворен</c:v>
                </c:pt>
              </c:strCache>
            </c:strRef>
          </c:tx>
          <c:dLbls>
            <c:showVal val="1"/>
          </c:dLbls>
          <c:cat>
            <c:strRef>
              <c:f>Лист1!$A$2:$A$13</c:f>
              <c:strCache>
                <c:ptCount val="12"/>
                <c:pt idx="0">
                  <c:v>г.о.Баксан и Баксанский район</c:v>
                </c:pt>
                <c:pt idx="1">
                  <c:v>г. Нарткала</c:v>
                </c:pt>
                <c:pt idx="2">
                  <c:v>с.п. Заюково</c:v>
                </c:pt>
                <c:pt idx="3">
                  <c:v>г.о.Прохладный и Прохладненский район</c:v>
                </c:pt>
                <c:pt idx="4">
                  <c:v>с.п. Анзорей</c:v>
                </c:pt>
                <c:pt idx="5">
                  <c:v>Майский район</c:v>
                </c:pt>
                <c:pt idx="6">
                  <c:v>Зольский район</c:v>
                </c:pt>
                <c:pt idx="7">
                  <c:v>В СРЕДНЕМ ПО КБР</c:v>
                </c:pt>
                <c:pt idx="8">
                  <c:v>Черекский район</c:v>
                </c:pt>
                <c:pt idx="9">
                  <c:v>Эльбрусский район</c:v>
                </c:pt>
                <c:pt idx="10">
                  <c:v>Терский район</c:v>
                </c:pt>
                <c:pt idx="11">
                  <c:v>г.Чегем</c:v>
                </c:pt>
              </c:strCache>
            </c:strRef>
          </c:cat>
          <c:val>
            <c:numRef>
              <c:f>Лист1!$D$2:$D$13</c:f>
              <c:numCache>
                <c:formatCode>0%</c:formatCode>
                <c:ptCount val="12"/>
                <c:pt idx="0">
                  <c:v>0.30000000000000032</c:v>
                </c:pt>
                <c:pt idx="1">
                  <c:v>0.28000000000000008</c:v>
                </c:pt>
                <c:pt idx="2">
                  <c:v>0.46</c:v>
                </c:pt>
                <c:pt idx="3">
                  <c:v>0.27</c:v>
                </c:pt>
                <c:pt idx="4">
                  <c:v>0.36000000000000032</c:v>
                </c:pt>
                <c:pt idx="5">
                  <c:v>0.1</c:v>
                </c:pt>
                <c:pt idx="6">
                  <c:v>0.2</c:v>
                </c:pt>
                <c:pt idx="7">
                  <c:v>0.19</c:v>
                </c:pt>
                <c:pt idx="8">
                  <c:v>8.0000000000000043E-2</c:v>
                </c:pt>
                <c:pt idx="9">
                  <c:v>6.0000000000000032E-2</c:v>
                </c:pt>
                <c:pt idx="10">
                  <c:v>8.0000000000000043E-2</c:v>
                </c:pt>
                <c:pt idx="11">
                  <c:v>0.12000000000000002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Полностью не удовлетворен</c:v>
                </c:pt>
              </c:strCache>
            </c:strRef>
          </c:tx>
          <c:dLbls>
            <c:showVal val="1"/>
          </c:dLbls>
          <c:cat>
            <c:strRef>
              <c:f>Лист1!$A$2:$A$13</c:f>
              <c:strCache>
                <c:ptCount val="12"/>
                <c:pt idx="0">
                  <c:v>г.о.Баксан и Баксанский район</c:v>
                </c:pt>
                <c:pt idx="1">
                  <c:v>г. Нарткала</c:v>
                </c:pt>
                <c:pt idx="2">
                  <c:v>с.п. Заюково</c:v>
                </c:pt>
                <c:pt idx="3">
                  <c:v>г.о.Прохладный и Прохладненский район</c:v>
                </c:pt>
                <c:pt idx="4">
                  <c:v>с.п. Анзорей</c:v>
                </c:pt>
                <c:pt idx="5">
                  <c:v>Майский район</c:v>
                </c:pt>
                <c:pt idx="6">
                  <c:v>Зольский район</c:v>
                </c:pt>
                <c:pt idx="7">
                  <c:v>В СРЕДНЕМ ПО КБР</c:v>
                </c:pt>
                <c:pt idx="8">
                  <c:v>Черекский район</c:v>
                </c:pt>
                <c:pt idx="9">
                  <c:v>Эльбрусский район</c:v>
                </c:pt>
                <c:pt idx="10">
                  <c:v>Терский район</c:v>
                </c:pt>
                <c:pt idx="11">
                  <c:v>г.Чегем</c:v>
                </c:pt>
              </c:strCache>
            </c:strRef>
          </c:cat>
          <c:val>
            <c:numRef>
              <c:f>Лист1!$E$2:$E$13</c:f>
              <c:numCache>
                <c:formatCode>0%</c:formatCode>
                <c:ptCount val="12"/>
                <c:pt idx="0">
                  <c:v>0.28000000000000008</c:v>
                </c:pt>
                <c:pt idx="1">
                  <c:v>0.38000000000000067</c:v>
                </c:pt>
                <c:pt idx="2">
                  <c:v>8.0000000000000043E-2</c:v>
                </c:pt>
                <c:pt idx="3">
                  <c:v>0.2</c:v>
                </c:pt>
                <c:pt idx="4">
                  <c:v>0.12000000000000002</c:v>
                </c:pt>
                <c:pt idx="5">
                  <c:v>4.0000000000000022E-2</c:v>
                </c:pt>
                <c:pt idx="6">
                  <c:v>0.14000000000000001</c:v>
                </c:pt>
                <c:pt idx="7">
                  <c:v>0.1</c:v>
                </c:pt>
                <c:pt idx="8">
                  <c:v>0.05</c:v>
                </c:pt>
                <c:pt idx="9">
                  <c:v>4.0000000000000022E-2</c:v>
                </c:pt>
              </c:numCache>
            </c:numRef>
          </c:val>
        </c:ser>
        <c:gapWidth val="75"/>
        <c:overlap val="100"/>
        <c:axId val="100448512"/>
        <c:axId val="100589568"/>
      </c:barChart>
      <c:catAx>
        <c:axId val="100448512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100589568"/>
        <c:crosses val="autoZero"/>
        <c:auto val="1"/>
        <c:lblAlgn val="ctr"/>
        <c:lblOffset val="100"/>
      </c:catAx>
      <c:valAx>
        <c:axId val="100589568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100448512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sz="1600"/>
              <a:t>Амбулатории по г.о. Нальчик</a:t>
            </a:r>
          </a:p>
        </c:rich>
      </c:tx>
      <c:layout/>
    </c:title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Да, помощь была оказана вовремя</c:v>
                </c:pt>
              </c:strCache>
            </c:strRef>
          </c:tx>
          <c:dLbls>
            <c:showVal val="1"/>
          </c:dLbls>
          <c:cat>
            <c:strRef>
              <c:f>Лист1!$A$2:$A$11</c:f>
              <c:strCache>
                <c:ptCount val="10"/>
                <c:pt idx="0">
                  <c:v>Городская поликлиника №5</c:v>
                </c:pt>
                <c:pt idx="1">
                  <c:v>Городская поликлиника №1</c:v>
                </c:pt>
                <c:pt idx="2">
                  <c:v>Городская поликлиника №7</c:v>
                </c:pt>
                <c:pt idx="3">
                  <c:v>Городская поликлиника №4</c:v>
                </c:pt>
                <c:pt idx="4">
                  <c:v>В СРЕДНЕМ ПО КБР</c:v>
                </c:pt>
                <c:pt idx="5">
                  <c:v>Медицинский консультативно-диагностический центр</c:v>
                </c:pt>
                <c:pt idx="6">
                  <c:v>Городская детская поликлиника №1</c:v>
                </c:pt>
                <c:pt idx="7">
                  <c:v>Городская детская поликлиника №2</c:v>
                </c:pt>
                <c:pt idx="8">
                  <c:v>Городская поликлиника №2</c:v>
                </c:pt>
                <c:pt idx="9">
                  <c:v>Городская поликлиника №3</c:v>
                </c:pt>
              </c:strCache>
            </c:strRef>
          </c:cat>
          <c:val>
            <c:numRef>
              <c:f>Лист1!$B$2:$B$11</c:f>
              <c:numCache>
                <c:formatCode>0%</c:formatCode>
                <c:ptCount val="10"/>
                <c:pt idx="0">
                  <c:v>0.18000000000000024</c:v>
                </c:pt>
                <c:pt idx="1">
                  <c:v>0.30000000000000032</c:v>
                </c:pt>
                <c:pt idx="2">
                  <c:v>0.34</c:v>
                </c:pt>
                <c:pt idx="3">
                  <c:v>0.36000000000000032</c:v>
                </c:pt>
                <c:pt idx="4">
                  <c:v>0.4</c:v>
                </c:pt>
                <c:pt idx="5">
                  <c:v>0.4</c:v>
                </c:pt>
                <c:pt idx="6">
                  <c:v>0.52</c:v>
                </c:pt>
                <c:pt idx="7">
                  <c:v>0.56000000000000005</c:v>
                </c:pt>
                <c:pt idx="8">
                  <c:v>0.72000000000000064</c:v>
                </c:pt>
                <c:pt idx="9">
                  <c:v>0.8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Да, помощь была оказана позже</c:v>
                </c:pt>
              </c:strCache>
            </c:strRef>
          </c:tx>
          <c:dLbls>
            <c:showVal val="1"/>
          </c:dLbls>
          <c:cat>
            <c:strRef>
              <c:f>Лист1!$A$2:$A$11</c:f>
              <c:strCache>
                <c:ptCount val="10"/>
                <c:pt idx="0">
                  <c:v>Городская поликлиника №5</c:v>
                </c:pt>
                <c:pt idx="1">
                  <c:v>Городская поликлиника №1</c:v>
                </c:pt>
                <c:pt idx="2">
                  <c:v>Городская поликлиника №7</c:v>
                </c:pt>
                <c:pt idx="3">
                  <c:v>Городская поликлиника №4</c:v>
                </c:pt>
                <c:pt idx="4">
                  <c:v>В СРЕДНЕМ ПО КБР</c:v>
                </c:pt>
                <c:pt idx="5">
                  <c:v>Медицинский консультативно-диагностический центр</c:v>
                </c:pt>
                <c:pt idx="6">
                  <c:v>Городская детская поликлиника №1</c:v>
                </c:pt>
                <c:pt idx="7">
                  <c:v>Городская детская поликлиника №2</c:v>
                </c:pt>
                <c:pt idx="8">
                  <c:v>Городская поликлиника №2</c:v>
                </c:pt>
                <c:pt idx="9">
                  <c:v>Городская поликлиника №3</c:v>
                </c:pt>
              </c:strCache>
            </c:strRef>
          </c:cat>
          <c:val>
            <c:numRef>
              <c:f>Лист1!$C$2:$C$11</c:f>
              <c:numCache>
                <c:formatCode>0%</c:formatCode>
                <c:ptCount val="10"/>
                <c:pt idx="0">
                  <c:v>0.44</c:v>
                </c:pt>
                <c:pt idx="1">
                  <c:v>0.14000000000000001</c:v>
                </c:pt>
                <c:pt idx="2">
                  <c:v>0.12000000000000002</c:v>
                </c:pt>
                <c:pt idx="3">
                  <c:v>0.2</c:v>
                </c:pt>
                <c:pt idx="4">
                  <c:v>0.16</c:v>
                </c:pt>
                <c:pt idx="5">
                  <c:v>4.0000000000000022E-2</c:v>
                </c:pt>
                <c:pt idx="6">
                  <c:v>0.24000000000000021</c:v>
                </c:pt>
                <c:pt idx="7">
                  <c:v>8.0000000000000043E-2</c:v>
                </c:pt>
                <c:pt idx="8">
                  <c:v>2.0000000000000011E-2</c:v>
                </c:pt>
                <c:pt idx="9">
                  <c:v>2.0000000000000011E-2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Нет, пришлось обращаться в медицинскую организацию</c:v>
                </c:pt>
              </c:strCache>
            </c:strRef>
          </c:tx>
          <c:dLbls>
            <c:dLbl>
              <c:idx val="8"/>
              <c:layout>
                <c:manualLayout>
                  <c:x val="4.1811846689895356E-2"/>
                  <c:y val="0"/>
                </c:manualLayout>
              </c:layout>
              <c:showVal val="1"/>
            </c:dLbl>
            <c:showVal val="1"/>
          </c:dLbls>
          <c:cat>
            <c:strRef>
              <c:f>Лист1!$A$2:$A$11</c:f>
              <c:strCache>
                <c:ptCount val="10"/>
                <c:pt idx="0">
                  <c:v>Городская поликлиника №5</c:v>
                </c:pt>
                <c:pt idx="1">
                  <c:v>Городская поликлиника №1</c:v>
                </c:pt>
                <c:pt idx="2">
                  <c:v>Городская поликлиника №7</c:v>
                </c:pt>
                <c:pt idx="3">
                  <c:v>Городская поликлиника №4</c:v>
                </c:pt>
                <c:pt idx="4">
                  <c:v>В СРЕДНЕМ ПО КБР</c:v>
                </c:pt>
                <c:pt idx="5">
                  <c:v>Медицинский консультативно-диагностический центр</c:v>
                </c:pt>
                <c:pt idx="6">
                  <c:v>Городская детская поликлиника №1</c:v>
                </c:pt>
                <c:pt idx="7">
                  <c:v>Городская детская поликлиника №2</c:v>
                </c:pt>
                <c:pt idx="8">
                  <c:v>Городская поликлиника №2</c:v>
                </c:pt>
                <c:pt idx="9">
                  <c:v>Городская поликлиника №3</c:v>
                </c:pt>
              </c:strCache>
            </c:strRef>
          </c:cat>
          <c:val>
            <c:numRef>
              <c:f>Лист1!$D$2:$D$11</c:f>
              <c:numCache>
                <c:formatCode>0%</c:formatCode>
                <c:ptCount val="10"/>
                <c:pt idx="0">
                  <c:v>0.18000000000000024</c:v>
                </c:pt>
                <c:pt idx="1">
                  <c:v>6.0000000000000032E-2</c:v>
                </c:pt>
                <c:pt idx="2">
                  <c:v>8.0000000000000043E-2</c:v>
                </c:pt>
                <c:pt idx="3">
                  <c:v>0.18000000000000024</c:v>
                </c:pt>
                <c:pt idx="4">
                  <c:v>0.1</c:v>
                </c:pt>
                <c:pt idx="5">
                  <c:v>2.0000000000000011E-2</c:v>
                </c:pt>
                <c:pt idx="6">
                  <c:v>8.0000000000000043E-2</c:v>
                </c:pt>
                <c:pt idx="7">
                  <c:v>4.0000000000000022E-2</c:v>
                </c:pt>
                <c:pt idx="8">
                  <c:v>2.0000000000000011E-2</c:v>
                </c:pt>
              </c:numCache>
            </c:numRef>
          </c:val>
        </c:ser>
        <c:gapWidth val="75"/>
        <c:overlap val="100"/>
        <c:axId val="100881920"/>
        <c:axId val="100883456"/>
      </c:barChart>
      <c:catAx>
        <c:axId val="100881920"/>
        <c:scaling>
          <c:orientation val="minMax"/>
        </c:scaling>
        <c:axPos val="l"/>
        <c:majorTickMark val="none"/>
        <c:tickLblPos val="nextTo"/>
        <c:crossAx val="100883456"/>
        <c:crosses val="autoZero"/>
        <c:auto val="1"/>
        <c:lblAlgn val="ctr"/>
        <c:lblOffset val="100"/>
      </c:catAx>
      <c:valAx>
        <c:axId val="100883456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100881920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400"/>
              <a:t>Амбулатории Центральных районных больниц</a:t>
            </a:r>
          </a:p>
        </c:rich>
      </c:tx>
      <c:layout/>
    </c:title>
    <c:plotArea>
      <c:layout/>
      <c:barChart>
        <c:barDir val="bar"/>
        <c:grouping val="stack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Да, помощь была оказана вовремя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Word]Лист1'!$A$2:$A$13</c:f>
              <c:strCache>
                <c:ptCount val="12"/>
                <c:pt idx="0">
                  <c:v>с.п. Заюково</c:v>
                </c:pt>
                <c:pt idx="1">
                  <c:v>г. Нарткала</c:v>
                </c:pt>
                <c:pt idx="2">
                  <c:v>г.о. Баксан</c:v>
                </c:pt>
                <c:pt idx="3">
                  <c:v>с.п. Анзорей</c:v>
                </c:pt>
                <c:pt idx="4">
                  <c:v>Терский район</c:v>
                </c:pt>
                <c:pt idx="5">
                  <c:v>В СРЕДНЕМ ПО КБР</c:v>
                </c:pt>
                <c:pt idx="6">
                  <c:v>Зольский район</c:v>
                </c:pt>
                <c:pt idx="7">
                  <c:v>Эльбрусский район</c:v>
                </c:pt>
                <c:pt idx="8">
                  <c:v>г.Чегем</c:v>
                </c:pt>
                <c:pt idx="9">
                  <c:v>Майский район</c:v>
                </c:pt>
                <c:pt idx="10">
                  <c:v>г.о.Прохладный</c:v>
                </c:pt>
                <c:pt idx="11">
                  <c:v>Черекский район</c:v>
                </c:pt>
              </c:strCache>
            </c:strRef>
          </c:cat>
          <c:val>
            <c:numRef>
              <c:f>'[Диаграмма в Microsoft Office Word]Лист1'!$B$2:$B$13</c:f>
              <c:numCache>
                <c:formatCode>0%</c:formatCode>
                <c:ptCount val="12"/>
                <c:pt idx="0">
                  <c:v>0.1</c:v>
                </c:pt>
                <c:pt idx="1">
                  <c:v>0.18000000000000013</c:v>
                </c:pt>
                <c:pt idx="2">
                  <c:v>0.19</c:v>
                </c:pt>
                <c:pt idx="3">
                  <c:v>0.26</c:v>
                </c:pt>
                <c:pt idx="4">
                  <c:v>0.36000000000000026</c:v>
                </c:pt>
                <c:pt idx="5">
                  <c:v>0.4</c:v>
                </c:pt>
                <c:pt idx="6">
                  <c:v>0.45</c:v>
                </c:pt>
                <c:pt idx="7">
                  <c:v>0.48000000000000026</c:v>
                </c:pt>
                <c:pt idx="8">
                  <c:v>0.48000000000000026</c:v>
                </c:pt>
                <c:pt idx="9">
                  <c:v>0.5</c:v>
                </c:pt>
                <c:pt idx="10">
                  <c:v>0.51</c:v>
                </c:pt>
                <c:pt idx="11">
                  <c:v>0.59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Word]Лист1'!$C$1</c:f>
              <c:strCache>
                <c:ptCount val="1"/>
                <c:pt idx="0">
                  <c:v>Да, помощь оказана позже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Word]Лист1'!$A$2:$A$13</c:f>
              <c:strCache>
                <c:ptCount val="12"/>
                <c:pt idx="0">
                  <c:v>с.п. Заюково</c:v>
                </c:pt>
                <c:pt idx="1">
                  <c:v>г. Нарткала</c:v>
                </c:pt>
                <c:pt idx="2">
                  <c:v>г.о. Баксан</c:v>
                </c:pt>
                <c:pt idx="3">
                  <c:v>с.п. Анзорей</c:v>
                </c:pt>
                <c:pt idx="4">
                  <c:v>Терский район</c:v>
                </c:pt>
                <c:pt idx="5">
                  <c:v>В СРЕДНЕМ ПО КБР</c:v>
                </c:pt>
                <c:pt idx="6">
                  <c:v>Зольский район</c:v>
                </c:pt>
                <c:pt idx="7">
                  <c:v>Эльбрусский район</c:v>
                </c:pt>
                <c:pt idx="8">
                  <c:v>г.Чегем</c:v>
                </c:pt>
                <c:pt idx="9">
                  <c:v>Майский район</c:v>
                </c:pt>
                <c:pt idx="10">
                  <c:v>г.о.Прохладный</c:v>
                </c:pt>
                <c:pt idx="11">
                  <c:v>Черекский район</c:v>
                </c:pt>
              </c:strCache>
            </c:strRef>
          </c:cat>
          <c:val>
            <c:numRef>
              <c:f>'[Диаграмма в Microsoft Office Word]Лист1'!$C$2:$C$13</c:f>
              <c:numCache>
                <c:formatCode>0%</c:formatCode>
                <c:ptCount val="12"/>
                <c:pt idx="0">
                  <c:v>0.32000000000000034</c:v>
                </c:pt>
                <c:pt idx="1">
                  <c:v>0.2</c:v>
                </c:pt>
                <c:pt idx="2">
                  <c:v>0.2</c:v>
                </c:pt>
                <c:pt idx="3">
                  <c:v>0.18000000000000013</c:v>
                </c:pt>
                <c:pt idx="4">
                  <c:v>0.12000000000000002</c:v>
                </c:pt>
                <c:pt idx="5">
                  <c:v>0.16</c:v>
                </c:pt>
                <c:pt idx="6">
                  <c:v>0.1</c:v>
                </c:pt>
                <c:pt idx="7">
                  <c:v>0.13</c:v>
                </c:pt>
                <c:pt idx="8">
                  <c:v>0.22</c:v>
                </c:pt>
                <c:pt idx="9">
                  <c:v>0.18000000000000013</c:v>
                </c:pt>
                <c:pt idx="10">
                  <c:v>0.18000000000000013</c:v>
                </c:pt>
                <c:pt idx="11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'[Диаграмма в Microsoft Office Word]Лист1'!$D$1</c:f>
              <c:strCache>
                <c:ptCount val="1"/>
                <c:pt idx="0">
                  <c:v>Нет, пришлось самостоятельно обращаться в медицинскую организацию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Word]Лист1'!$A$2:$A$13</c:f>
              <c:strCache>
                <c:ptCount val="12"/>
                <c:pt idx="0">
                  <c:v>с.п. Заюково</c:v>
                </c:pt>
                <c:pt idx="1">
                  <c:v>г. Нарткала</c:v>
                </c:pt>
                <c:pt idx="2">
                  <c:v>г.о. Баксан</c:v>
                </c:pt>
                <c:pt idx="3">
                  <c:v>с.п. Анзорей</c:v>
                </c:pt>
                <c:pt idx="4">
                  <c:v>Терский район</c:v>
                </c:pt>
                <c:pt idx="5">
                  <c:v>В СРЕДНЕМ ПО КБР</c:v>
                </c:pt>
                <c:pt idx="6">
                  <c:v>Зольский район</c:v>
                </c:pt>
                <c:pt idx="7">
                  <c:v>Эльбрусский район</c:v>
                </c:pt>
                <c:pt idx="8">
                  <c:v>г.Чегем</c:v>
                </c:pt>
                <c:pt idx="9">
                  <c:v>Майский район</c:v>
                </c:pt>
                <c:pt idx="10">
                  <c:v>г.о.Прохладный</c:v>
                </c:pt>
                <c:pt idx="11">
                  <c:v>Черекский район</c:v>
                </c:pt>
              </c:strCache>
            </c:strRef>
          </c:cat>
          <c:val>
            <c:numRef>
              <c:f>'[Диаграмма в Microsoft Office Word]Лист1'!$D$2:$D$13</c:f>
              <c:numCache>
                <c:formatCode>0%</c:formatCode>
                <c:ptCount val="12"/>
                <c:pt idx="0">
                  <c:v>0.32000000000000034</c:v>
                </c:pt>
                <c:pt idx="1">
                  <c:v>4.0000000000000022E-2</c:v>
                </c:pt>
                <c:pt idx="2">
                  <c:v>0.19</c:v>
                </c:pt>
                <c:pt idx="3">
                  <c:v>0.24000000000000013</c:v>
                </c:pt>
                <c:pt idx="4">
                  <c:v>4.0000000000000022E-2</c:v>
                </c:pt>
                <c:pt idx="5">
                  <c:v>0.11</c:v>
                </c:pt>
                <c:pt idx="6">
                  <c:v>0.14000000000000001</c:v>
                </c:pt>
                <c:pt idx="7">
                  <c:v>2.0000000000000011E-2</c:v>
                </c:pt>
                <c:pt idx="8">
                  <c:v>8.0000000000000043E-2</c:v>
                </c:pt>
                <c:pt idx="9">
                  <c:v>8.0000000000000043E-2</c:v>
                </c:pt>
                <c:pt idx="10">
                  <c:v>0.1</c:v>
                </c:pt>
                <c:pt idx="11">
                  <c:v>0.18000000000000013</c:v>
                </c:pt>
              </c:numCache>
            </c:numRef>
          </c:val>
        </c:ser>
        <c:gapWidth val="75"/>
        <c:overlap val="100"/>
        <c:axId val="49305088"/>
        <c:axId val="49306624"/>
      </c:barChart>
      <c:catAx>
        <c:axId val="49305088"/>
        <c:scaling>
          <c:orientation val="minMax"/>
        </c:scaling>
        <c:axPos val="l"/>
        <c:majorTickMark val="none"/>
        <c:tickLblPos val="nextTo"/>
        <c:crossAx val="49306624"/>
        <c:crosses val="autoZero"/>
        <c:auto val="1"/>
        <c:lblAlgn val="ctr"/>
        <c:lblOffset val="100"/>
      </c:catAx>
      <c:valAx>
        <c:axId val="49306624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49305088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Word]Лист1'!$A$2:$A$4</c:f>
              <c:strCache>
                <c:ptCount val="3"/>
                <c:pt idx="0">
                  <c:v>Удовлетворительно</c:v>
                </c:pt>
                <c:pt idx="1">
                  <c:v>Хорошо</c:v>
                </c:pt>
                <c:pt idx="2">
                  <c:v>Отлично</c:v>
                </c:pt>
              </c:strCache>
            </c:strRef>
          </c:cat>
          <c:val>
            <c:numRef>
              <c:f>'[Диаграмма в Microsoft Office Word]Лист1'!$B$2:$B$4</c:f>
              <c:numCache>
                <c:formatCode>0.00%</c:formatCode>
                <c:ptCount val="3"/>
                <c:pt idx="0" formatCode="0%">
                  <c:v>0.22</c:v>
                </c:pt>
                <c:pt idx="1">
                  <c:v>0.41500000000000031</c:v>
                </c:pt>
                <c:pt idx="2" formatCode="0%">
                  <c:v>0.23</c:v>
                </c:pt>
              </c:numCache>
            </c:numRef>
          </c:val>
        </c:ser>
        <c:axId val="49344512"/>
        <c:axId val="49346048"/>
      </c:barChart>
      <c:catAx>
        <c:axId val="49344512"/>
        <c:scaling>
          <c:orientation val="minMax"/>
        </c:scaling>
        <c:axPos val="b"/>
        <c:tickLblPos val="nextTo"/>
        <c:crossAx val="49346048"/>
        <c:crosses val="autoZero"/>
        <c:auto val="1"/>
        <c:lblAlgn val="ctr"/>
        <c:lblOffset val="100"/>
      </c:catAx>
      <c:valAx>
        <c:axId val="49346048"/>
        <c:scaling>
          <c:orientation val="minMax"/>
        </c:scaling>
        <c:axPos val="l"/>
        <c:majorGridlines/>
        <c:numFmt formatCode="0%" sourceLinked="1"/>
        <c:tickLblPos val="nextTo"/>
        <c:crossAx val="49344512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400"/>
              <a:t>Амбулатории г.о.Нальчик</a:t>
            </a:r>
          </a:p>
        </c:rich>
      </c:tx>
      <c:layout/>
    </c:title>
    <c:plotArea>
      <c:layout/>
      <c:barChart>
        <c:barDir val="bar"/>
        <c:grouping val="stack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Да, полностью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Word]Лист1'!$A$2:$A$11</c:f>
              <c:strCache>
                <c:ptCount val="10"/>
                <c:pt idx="0">
                  <c:v>Городская поликлиника №7</c:v>
                </c:pt>
                <c:pt idx="1">
                  <c:v>Городская детская поликлиника №2</c:v>
                </c:pt>
                <c:pt idx="2">
                  <c:v>Городская поликлиника №5</c:v>
                </c:pt>
                <c:pt idx="3">
                  <c:v>Городская детская поликлиника №1</c:v>
                </c:pt>
                <c:pt idx="4">
                  <c:v>В СРЕДНЕМ ПО КБР</c:v>
                </c:pt>
                <c:pt idx="5">
                  <c:v>Городская поликлиника №1</c:v>
                </c:pt>
                <c:pt idx="6">
                  <c:v>Городская поликлиника №4</c:v>
                </c:pt>
                <c:pt idx="7">
                  <c:v>Медицинский консультативно-диагностический центр</c:v>
                </c:pt>
                <c:pt idx="8">
                  <c:v>Городская поликлиника №3</c:v>
                </c:pt>
                <c:pt idx="9">
                  <c:v>Городская поликлиника №2</c:v>
                </c:pt>
              </c:strCache>
            </c:strRef>
          </c:cat>
          <c:val>
            <c:numRef>
              <c:f>'[Диаграмма в Microsoft Office Word]Лист1'!$B$2:$B$11</c:f>
              <c:numCache>
                <c:formatCode>0%</c:formatCode>
                <c:ptCount val="10"/>
                <c:pt idx="0">
                  <c:v>0.16</c:v>
                </c:pt>
                <c:pt idx="1">
                  <c:v>0.16</c:v>
                </c:pt>
                <c:pt idx="2">
                  <c:v>0.18000000000000013</c:v>
                </c:pt>
                <c:pt idx="3">
                  <c:v>0.18000000000000013</c:v>
                </c:pt>
                <c:pt idx="4">
                  <c:v>0.21000000000000013</c:v>
                </c:pt>
                <c:pt idx="5">
                  <c:v>0.24000000000000013</c:v>
                </c:pt>
                <c:pt idx="6">
                  <c:v>0.24000000000000013</c:v>
                </c:pt>
                <c:pt idx="7">
                  <c:v>0.36000000000000026</c:v>
                </c:pt>
                <c:pt idx="8">
                  <c:v>0.64000000000000068</c:v>
                </c:pt>
                <c:pt idx="9">
                  <c:v>0.68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Word]Лист1'!$C$1</c:f>
              <c:strCache>
                <c:ptCount val="1"/>
                <c:pt idx="0">
                  <c:v>Больше да, чем нет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Word]Лист1'!$A$2:$A$11</c:f>
              <c:strCache>
                <c:ptCount val="10"/>
                <c:pt idx="0">
                  <c:v>Городская поликлиника №7</c:v>
                </c:pt>
                <c:pt idx="1">
                  <c:v>Городская детская поликлиника №2</c:v>
                </c:pt>
                <c:pt idx="2">
                  <c:v>Городская поликлиника №5</c:v>
                </c:pt>
                <c:pt idx="3">
                  <c:v>Городская детская поликлиника №1</c:v>
                </c:pt>
                <c:pt idx="4">
                  <c:v>В СРЕДНЕМ ПО КБР</c:v>
                </c:pt>
                <c:pt idx="5">
                  <c:v>Городская поликлиника №1</c:v>
                </c:pt>
                <c:pt idx="6">
                  <c:v>Городская поликлиника №4</c:v>
                </c:pt>
                <c:pt idx="7">
                  <c:v>Медицинский консультативно-диагностический центр</c:v>
                </c:pt>
                <c:pt idx="8">
                  <c:v>Городская поликлиника №3</c:v>
                </c:pt>
                <c:pt idx="9">
                  <c:v>Городская поликлиника №2</c:v>
                </c:pt>
              </c:strCache>
            </c:strRef>
          </c:cat>
          <c:val>
            <c:numRef>
              <c:f>'[Диаграмма в Microsoft Office Word]Лист1'!$C$2:$C$11</c:f>
              <c:numCache>
                <c:formatCode>0%</c:formatCode>
                <c:ptCount val="10"/>
                <c:pt idx="0">
                  <c:v>0.41000000000000025</c:v>
                </c:pt>
                <c:pt idx="1">
                  <c:v>0.52</c:v>
                </c:pt>
                <c:pt idx="2">
                  <c:v>0.56999999999999995</c:v>
                </c:pt>
                <c:pt idx="3">
                  <c:v>0.66000000000000081</c:v>
                </c:pt>
                <c:pt idx="4">
                  <c:v>0.48000000000000026</c:v>
                </c:pt>
                <c:pt idx="5">
                  <c:v>0.48000000000000026</c:v>
                </c:pt>
                <c:pt idx="6">
                  <c:v>0.60000000000000053</c:v>
                </c:pt>
                <c:pt idx="7">
                  <c:v>0.46</c:v>
                </c:pt>
                <c:pt idx="8">
                  <c:v>0.36000000000000026</c:v>
                </c:pt>
                <c:pt idx="9">
                  <c:v>0.27</c:v>
                </c:pt>
              </c:numCache>
            </c:numRef>
          </c:val>
        </c:ser>
        <c:ser>
          <c:idx val="2"/>
          <c:order val="2"/>
          <c:tx>
            <c:strRef>
              <c:f>'[Диаграмма в Microsoft Office Word]Лист1'!$D$1</c:f>
              <c:strCache>
                <c:ptCount val="1"/>
                <c:pt idx="0">
                  <c:v>Больше нет, чем да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Word]Лист1'!$A$2:$A$11</c:f>
              <c:strCache>
                <c:ptCount val="10"/>
                <c:pt idx="0">
                  <c:v>Городская поликлиника №7</c:v>
                </c:pt>
                <c:pt idx="1">
                  <c:v>Городская детская поликлиника №2</c:v>
                </c:pt>
                <c:pt idx="2">
                  <c:v>Городская поликлиника №5</c:v>
                </c:pt>
                <c:pt idx="3">
                  <c:v>Городская детская поликлиника №1</c:v>
                </c:pt>
                <c:pt idx="4">
                  <c:v>В СРЕДНЕМ ПО КБР</c:v>
                </c:pt>
                <c:pt idx="5">
                  <c:v>Городская поликлиника №1</c:v>
                </c:pt>
                <c:pt idx="6">
                  <c:v>Городская поликлиника №4</c:v>
                </c:pt>
                <c:pt idx="7">
                  <c:v>Медицинский консультативно-диагностический центр</c:v>
                </c:pt>
                <c:pt idx="8">
                  <c:v>Городская поликлиника №3</c:v>
                </c:pt>
                <c:pt idx="9">
                  <c:v>Городская поликлиника №2</c:v>
                </c:pt>
              </c:strCache>
            </c:strRef>
          </c:cat>
          <c:val>
            <c:numRef>
              <c:f>'[Диаграмма в Microsoft Office Word]Лист1'!$D$2:$D$11</c:f>
              <c:numCache>
                <c:formatCode>0%</c:formatCode>
                <c:ptCount val="10"/>
                <c:pt idx="0">
                  <c:v>0.14000000000000001</c:v>
                </c:pt>
                <c:pt idx="1">
                  <c:v>0.18000000000000013</c:v>
                </c:pt>
                <c:pt idx="2">
                  <c:v>6.0000000000000032E-2</c:v>
                </c:pt>
                <c:pt idx="3">
                  <c:v>0.1</c:v>
                </c:pt>
                <c:pt idx="4">
                  <c:v>0.17</c:v>
                </c:pt>
                <c:pt idx="5">
                  <c:v>0.2</c:v>
                </c:pt>
                <c:pt idx="6">
                  <c:v>0.1</c:v>
                </c:pt>
                <c:pt idx="7">
                  <c:v>8.0000000000000043E-2</c:v>
                </c:pt>
                <c:pt idx="9">
                  <c:v>2.0000000000000011E-2</c:v>
                </c:pt>
              </c:numCache>
            </c:numRef>
          </c:val>
        </c:ser>
        <c:ser>
          <c:idx val="3"/>
          <c:order val="3"/>
          <c:tx>
            <c:strRef>
              <c:f>'[Диаграмма в Microsoft Office Word]Лист1'!$E$1</c:f>
              <c:strCache>
                <c:ptCount val="1"/>
                <c:pt idx="0">
                  <c:v>Не удовлетворен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Word]Лист1'!$A$2:$A$11</c:f>
              <c:strCache>
                <c:ptCount val="10"/>
                <c:pt idx="0">
                  <c:v>Городская поликлиника №7</c:v>
                </c:pt>
                <c:pt idx="1">
                  <c:v>Городская детская поликлиника №2</c:v>
                </c:pt>
                <c:pt idx="2">
                  <c:v>Городская поликлиника №5</c:v>
                </c:pt>
                <c:pt idx="3">
                  <c:v>Городская детская поликлиника №1</c:v>
                </c:pt>
                <c:pt idx="4">
                  <c:v>В СРЕДНЕМ ПО КБР</c:v>
                </c:pt>
                <c:pt idx="5">
                  <c:v>Городская поликлиника №1</c:v>
                </c:pt>
                <c:pt idx="6">
                  <c:v>Городская поликлиника №4</c:v>
                </c:pt>
                <c:pt idx="7">
                  <c:v>Медицинский консультативно-диагностический центр</c:v>
                </c:pt>
                <c:pt idx="8">
                  <c:v>Городская поликлиника №3</c:v>
                </c:pt>
                <c:pt idx="9">
                  <c:v>Городская поликлиника №2</c:v>
                </c:pt>
              </c:strCache>
            </c:strRef>
          </c:cat>
          <c:val>
            <c:numRef>
              <c:f>'[Диаграмма в Microsoft Office Word]Лист1'!$E$2:$E$11</c:f>
              <c:numCache>
                <c:formatCode>0%</c:formatCode>
                <c:ptCount val="10"/>
                <c:pt idx="0">
                  <c:v>0.22</c:v>
                </c:pt>
                <c:pt idx="1">
                  <c:v>6.0000000000000032E-2</c:v>
                </c:pt>
                <c:pt idx="2">
                  <c:v>6.0000000000000032E-2</c:v>
                </c:pt>
                <c:pt idx="3">
                  <c:v>2.0000000000000011E-2</c:v>
                </c:pt>
                <c:pt idx="4">
                  <c:v>8.0000000000000043E-2</c:v>
                </c:pt>
                <c:pt idx="5">
                  <c:v>4.0000000000000022E-2</c:v>
                </c:pt>
                <c:pt idx="6">
                  <c:v>2.0000000000000011E-2</c:v>
                </c:pt>
                <c:pt idx="7">
                  <c:v>2.0000000000000011E-2</c:v>
                </c:pt>
              </c:numCache>
            </c:numRef>
          </c:val>
        </c:ser>
        <c:gapWidth val="75"/>
        <c:overlap val="100"/>
        <c:axId val="49255168"/>
        <c:axId val="49256704"/>
      </c:barChart>
      <c:catAx>
        <c:axId val="49255168"/>
        <c:scaling>
          <c:orientation val="minMax"/>
        </c:scaling>
        <c:axPos val="l"/>
        <c:majorTickMark val="none"/>
        <c:tickLblPos val="nextTo"/>
        <c:crossAx val="49256704"/>
        <c:crosses val="autoZero"/>
        <c:auto val="1"/>
        <c:lblAlgn val="ctr"/>
        <c:lblOffset val="100"/>
      </c:catAx>
      <c:valAx>
        <c:axId val="49256704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crossAx val="49255168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822B4-AD3D-4D2A-BE42-530A8B8CC9AA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C8539-F846-4788-BFBE-956DF133C5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73097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C8539-F846-4788-BFBE-956DF133C5E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4584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20688"/>
            <a:ext cx="8077200" cy="4336504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ОТЧЕТ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ПО МАТЕРИАЛАМ СОЦИОЛОГИЧЕСКОГО ОПРОСА </a:t>
            </a:r>
            <a:br>
              <a:rPr lang="ru-RU" sz="3200" dirty="0" smtClean="0"/>
            </a:br>
            <a:r>
              <a:rPr lang="ru-RU" sz="3200" dirty="0" smtClean="0"/>
              <a:t>ПО ОЦЕНКЕ КАЧЕСТВА ОКАЗАНИЯ УСЛУГ ГОСУДАРСТВЕННЫМИ УЧРЕЖДЕНИЯМИ ЗДРАВООХРАНЕНИЯ КАБАРДИНО-БАЛКАРСКОЙ РЕСПУБЛИКИ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5. Удовлетворены  ли Вы приемом у врача?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000" dirty="0" smtClean="0"/>
              <a:t>(</a:t>
            </a:r>
            <a:r>
              <a:rPr lang="ru-RU" sz="2000" i="1" dirty="0" smtClean="0"/>
              <a:t>вежливость и внимательность врача и медицинской сестры; объяснение врачом назначенного лечения; выявление врачом изменения состояния здоровья</a:t>
            </a:r>
            <a:r>
              <a:rPr lang="ru-RU" sz="2000" dirty="0" smtClean="0"/>
              <a:t>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6. </a:t>
            </a:r>
            <a:r>
              <a:rPr lang="ru-RU" sz="2200" b="1" dirty="0" smtClean="0"/>
              <a:t>Удовлетворены ли Вы условиями оказания медицинской помощи?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052736"/>
          <a:ext cx="8229600" cy="5073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6. </a:t>
            </a:r>
            <a:r>
              <a:rPr lang="ru-RU" sz="2200" b="1" dirty="0" smtClean="0"/>
              <a:t>Удовлетворены ли Вы условиями оказания медицинской помощи?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052736"/>
          <a:ext cx="8229600" cy="5073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7. Рекомендовали бы Вы данную медицинскую организацию Вашим друзьям и родственникам?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96975"/>
          <a:ext cx="8229600" cy="4929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7. Рекомендовали бы Вы данную медицинскую организацию Вашим друзьям и родственникам?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268413"/>
          <a:ext cx="8229600" cy="4857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8. Удовлетворены  ли Вы качеством и полнотой информации, доступной на официальном сайте медицинской организации?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96975"/>
          <a:ext cx="8229600" cy="4929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8. Удовлетворены  ли Вы качеством и полнотой информации, доступной на официальном сайте медицинской организации?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25538"/>
          <a:ext cx="8229600" cy="5000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677960" y="1945766"/>
            <a:ext cx="5892959" cy="1537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</a:tabLst>
            </a:pP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МЕДИЦИНСКИЕ УЧРЕЖДЕНИЯ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СТАЦИОНАРНОГО ТИПА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1. Когда Вам приходилось последний раз проходить лечение в стационаре?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24744"/>
          <a:ext cx="8229600" cy="5001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2. Удовлетворены ли Вы условиями ожидания и отношением персонала больницы в приемном покое в день госпитализации?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96752"/>
          <a:ext cx="8229600" cy="4929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043608" y="1752717"/>
            <a:ext cx="7056784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МЕДИЦИНСКИЕ УЧРЕЖДЕНИЯ АМБУЛАТОРНОГО ТИПА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3. Если  Вам  во  время  данного  пребывания в медицинской организации проводились  процедуры, требующие обезболивания, то оцените действия врачей и медицинских сестер при их выполнении?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12776"/>
          <a:ext cx="8229600" cy="4713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4. Удовлетворены  ли  Вы  питанием  во  время пребывания в медицинской организации?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52736"/>
          <a:ext cx="8229600" cy="5073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>5. Во время данного пребывания в больнице как часто возле Вашей палаты соблюдалась тишина в ночное время?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25538"/>
          <a:ext cx="8229600" cy="5000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6. Удовлетворены ли Вы отношением врачей и медицинских сестер во время пребывания  в медицинской организации?</a:t>
            </a:r>
            <a:r>
              <a:rPr lang="ru-RU" sz="2200" smtClean="0"/>
              <a:t/>
            </a:r>
            <a:br>
              <a:rPr lang="ru-RU" sz="2200" smtClean="0"/>
            </a:br>
            <a:r>
              <a:rPr lang="ru-RU" sz="1800" smtClean="0"/>
              <a:t>(</a:t>
            </a:r>
            <a:r>
              <a:rPr lang="ru-RU" sz="1800" i="1" smtClean="0"/>
              <a:t>вежливость и внимательность врача и медицинской сестры; выявление врачом изменения состояния здоровья и объяснение врачом назначенного лечения</a:t>
            </a:r>
            <a:r>
              <a:rPr lang="ru-RU" sz="1800" smtClean="0"/>
              <a:t>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44675"/>
          <a:ext cx="8229600" cy="4281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>7. Удовлетворены  ли Вы качеством уборки помещений, освещением комнат, температурным режимом?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8. Если  во время пребывания в медицинской организации Вам требовалась помощь  медсестер  или  другого  персонала  больницы  по  уходу, то оцените действия персонала?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9. Возникала  ли  у  Вас во время пребывания в медицинской организации необходимость  приобретать лекарственные средства, необходимые для лечения, за свой счет?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10. Возникала ли у Вас во время пребывания в медицинской организации необходимость  оплачивать  дополнительные  диагностические  исследования за свой счет?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11. Приходилось ли Вам благодарить (деньгами, подарками и т.п.) врачей?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12. Кто был инициатором благодарения?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8229600" cy="4785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</a:t>
            </a:r>
            <a:br>
              <a:rPr lang="ru-RU" dirty="0" smtClean="0"/>
            </a:br>
            <a:r>
              <a:rPr lang="ru-RU" sz="2200" dirty="0" smtClean="0"/>
              <a:t>1</a:t>
            </a:r>
            <a:r>
              <a:rPr lang="ru-RU" sz="2200" b="1" dirty="0" smtClean="0"/>
              <a:t>. Когда Вам потребовалось посещение врача, удалось ли Вам записаться на прием при первом обращении в медицинскую организацию?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>13. Удовлетворены ли Вы условиями оказания медицинской помощи?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908050"/>
          <a:ext cx="8229600" cy="521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14. Рекомендовали бы Вы данную медицинскую организацию Вашим друзьям и родственникам?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68413"/>
          <a:ext cx="8229600" cy="4857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15. Удовлетворены  ли Вы качеством и полнотой информации, доступной на официальном сайте медицинской организации?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19675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КОНТЕНТ - АНАЛИЗ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r>
              <a:rPr lang="ru-RU" i="1" dirty="0" smtClean="0"/>
              <a:t>повышение квалификации врачей</a:t>
            </a:r>
          </a:p>
          <a:p>
            <a:r>
              <a:rPr lang="ru-RU" i="1" dirty="0" smtClean="0"/>
              <a:t>нехватка лекарств</a:t>
            </a:r>
          </a:p>
          <a:p>
            <a:r>
              <a:rPr lang="ru-RU" i="1" dirty="0" smtClean="0"/>
              <a:t>капитальный ремонт помещений</a:t>
            </a:r>
          </a:p>
          <a:p>
            <a:r>
              <a:rPr lang="ru-RU" i="1" dirty="0" smtClean="0"/>
              <a:t>коррупция на местах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1</a:t>
            </a:r>
            <a:r>
              <a:rPr lang="ru-RU" sz="2000" b="1" dirty="0" smtClean="0"/>
              <a:t>. Когда Вам потребовалось посещение врача, удалось ли Вам записаться на прием при первом обращении в медицинскую организацию?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12776"/>
          <a:ext cx="8229600" cy="4713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>2. Насколько  легко  Вам  удалось записаться на прием к врачу одним из указанных способов?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3. Удовлетворены  ли  Вы  условиями ожидания приема?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000" i="1" dirty="0" smtClean="0"/>
              <a:t>(наличие свободных мест ожидания, туалета, питьевой воды, чистота и свежесть помещения)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3. Удовлетворены  ли  Вы  условиями ожидания приема?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i="1" dirty="0" smtClean="0"/>
              <a:t>(наличие свободных мест ожидания, туалета, питьевой воды, чистота и свежесть помещения)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6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>4. Если Вам приходилось вызывать участкового врача на дом, то получили ли Вы необходимую помощь и консультацию?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24744"/>
          <a:ext cx="8229600" cy="5001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4. Если Вам приходилось вызывать участкового врача на дом, то получили ли Вы необходимую помощь и консультацию?</a:t>
            </a:r>
            <a:endParaRPr lang="ru-RU" sz="20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Words>279</Words>
  <Application>Microsoft Office PowerPoint</Application>
  <PresentationFormat>Экран (4:3)</PresentationFormat>
  <Paragraphs>87</Paragraphs>
  <Slides>33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ОТЧЕТ  ПО МАТЕРИАЛАМ СОЦИОЛОГИЧЕСКОГО ОПРОСА  ПО ОЦЕНКЕ КАЧЕСТВА ОКАЗАНИЯ УСЛУГ ГОСУДАРСТВЕННЫМИ УЧРЕЖДЕНИЯМИ ЗДРАВООХРАНЕНИЯ КАБАРДИНО-БАЛКАРСКОЙ РЕСПУБЛИКИ</vt:lpstr>
      <vt:lpstr>Слайд 2</vt:lpstr>
      <vt:lpstr>  1. Когда Вам потребовалось посещение врача, удалось ли Вам записаться на прием при первом обращении в медицинскую организацию? </vt:lpstr>
      <vt:lpstr>1. Когда Вам потребовалось посещение врача, удалось ли Вам записаться на прием при первом обращении в медицинскую организацию?</vt:lpstr>
      <vt:lpstr>2. Насколько  легко  Вам  удалось записаться на прием к врачу одним из указанных способов? </vt:lpstr>
      <vt:lpstr>    3. Удовлетворены  ли  Вы  условиями ожидания приема? (наличие свободных мест ожидания, туалета, питьевой воды, чистота и свежесть помещения)   </vt:lpstr>
      <vt:lpstr>3. Удовлетворены  ли  Вы  условиями ожидания приема? (наличие свободных мест ожидания, туалета, питьевой воды, чистота и свежесть помещения)</vt:lpstr>
      <vt:lpstr>4. Если Вам приходилось вызывать участкового врача на дом, то получили ли Вы необходимую помощь и консультацию? </vt:lpstr>
      <vt:lpstr>4. Если Вам приходилось вызывать участкового врача на дом, то получили ли Вы необходимую помощь и консультацию?</vt:lpstr>
      <vt:lpstr>  5. Удовлетворены  ли Вы приемом у врача?  (вежливость и внимательность врача и медицинской сестры; объяснение врачом назначенного лечения; выявление врачом изменения состояния здоровья) </vt:lpstr>
      <vt:lpstr>  6. Удовлетворены ли Вы условиями оказания медицинской помощи? </vt:lpstr>
      <vt:lpstr> 6. Удовлетворены ли Вы условиями оказания медицинской помощи? </vt:lpstr>
      <vt:lpstr>  7. Рекомендовали бы Вы данную медицинскую организацию Вашим друзьям и родственникам? </vt:lpstr>
      <vt:lpstr>  7. Рекомендовали бы Вы данную медицинскую организацию Вашим друзьям и родственникам? </vt:lpstr>
      <vt:lpstr>  8. Удовлетворены  ли Вы качеством и полнотой информации, доступной на официальном сайте медицинской организации? </vt:lpstr>
      <vt:lpstr> 8. Удовлетворены  ли Вы качеством и полнотой информации, доступной на официальном сайте медицинской организации? </vt:lpstr>
      <vt:lpstr>Слайд 17</vt:lpstr>
      <vt:lpstr> 1. Когда Вам приходилось последний раз проходить лечение в стационаре? </vt:lpstr>
      <vt:lpstr> 2. Удовлетворены ли Вы условиями ожидания и отношением персонала больницы в приемном покое в день госпитализации? </vt:lpstr>
      <vt:lpstr>  3. Если  Вам  во  время  данного  пребывания в медицинской организации проводились  процедуры, требующие обезболивания, то оцените действия врачей и медицинских сестер при их выполнении? </vt:lpstr>
      <vt:lpstr> 4. Удовлетворены  ли  Вы  питанием  во  время пребывания в медицинской организации? </vt:lpstr>
      <vt:lpstr>5. Во время данного пребывания в больнице как часто возле Вашей палаты соблюдалась тишина в ночное время? </vt:lpstr>
      <vt:lpstr>    6. Удовлетворены ли Вы отношением врачей и медицинских сестер во время пребывания  в медицинской организации? (вежливость и внимательность врача и медицинской сестры; выявление врачом изменения состояния здоровья и объяснение врачом назначенного лечения) </vt:lpstr>
      <vt:lpstr>7. Удовлетворены  ли Вы качеством уборки помещений, освещением комнат, температурным режимом? </vt:lpstr>
      <vt:lpstr>  8. Если  во время пребывания в медицинской организации Вам требовалась помощь  медсестер  или  другого  персонала  больницы  по  уходу, то оцените действия персонала? </vt:lpstr>
      <vt:lpstr>  9. Возникала  ли  у  Вас во время пребывания в медицинской организации необходимость  приобретать лекарственные средства, необходимые для лечения, за свой счет? </vt:lpstr>
      <vt:lpstr>  10. Возникала ли у Вас во время пребывания в медицинской организации необходимость  оплачивать  дополнительные  диагностические  исследования за свой счет? </vt:lpstr>
      <vt:lpstr> 11. Приходилось ли Вам благодарить (деньгами, подарками и т.п.) врачей? </vt:lpstr>
      <vt:lpstr>12. Кто был инициатором благодарения?</vt:lpstr>
      <vt:lpstr>13. Удовлетворены ли Вы условиями оказания медицинской помощи? </vt:lpstr>
      <vt:lpstr> 14. Рекомендовали бы Вы данную медицинскую организацию Вашим друзьям и родственникам? </vt:lpstr>
      <vt:lpstr> 15. Удовлетворены  ли Вы качеством и полнотой информации, доступной на официальном сайте медицинской организации? </vt:lpstr>
      <vt:lpstr> КОНТЕНТ - АНАЛИЗ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 ПО МАТЕРИАЛАМ СОЦИОЛОГИЧЕСКОГО ОПРОСА  ПО ОЦЕНКЕ КАЧЕСТВА ОКАЗАНИЯ УСЛУГ ГОСУДАРСТВЕННЫМИ УЧРЕЖДЕНИЯМИ ЗДРАВООХРАНЕНИЯ КАБАРДИНО-БАЛКАРСКОЙ РЕСПУБЛИКИ</dc:title>
  <dc:creator>Фатима</dc:creator>
  <cp:lastModifiedBy>Liliya</cp:lastModifiedBy>
  <cp:revision>15</cp:revision>
  <dcterms:created xsi:type="dcterms:W3CDTF">2016-02-08T18:58:13Z</dcterms:created>
  <dcterms:modified xsi:type="dcterms:W3CDTF">2017-01-26T06:45:05Z</dcterms:modified>
</cp:coreProperties>
</file>