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rts/chart19.xml" ContentType="application/vnd.openxmlformats-officedocument.drawingml.chart+xml"/>
  <Override PartName="/ppt/charts/chart28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Override PartName="/ppt/charts/chart26.xml" ContentType="application/vnd.openxmlformats-officedocument.drawingml.char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charts/chart24.xml" ContentType="application/vnd.openxmlformats-officedocument.drawingml.chart+xml"/>
  <Override PartName="/ppt/charts/chart33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charts/chart31.xml" ContentType="application/vnd.openxmlformats-officedocument.drawingml.chart+xml"/>
  <Override PartName="/ppt/charts/chart7.xml" ContentType="application/vnd.openxmlformats-officedocument.drawingml.chart+xml"/>
  <Override PartName="/ppt/charts/chart2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charts/chart29.xml" ContentType="application/vnd.openxmlformats-officedocument.drawingml.char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charts/chart18.xml" ContentType="application/vnd.openxmlformats-officedocument.drawingml.chart+xml"/>
  <Override PartName="/ppt/charts/chart27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charts/chart16.xml" ContentType="application/vnd.openxmlformats-officedocument.drawingml.chart+xml"/>
  <Override PartName="/ppt/charts/chart25.xml" ContentType="application/vnd.openxmlformats-officedocument.drawingml.chart+xml"/>
  <Override PartName="/ppt/charts/chart34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ppt/charts/chart32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charts/chart30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4" r:id="rId38"/>
    <p:sldId id="295" r:id="rId39"/>
    <p:sldId id="296" r:id="rId40"/>
    <p:sldId id="297" r:id="rId41"/>
    <p:sldId id="298" r:id="rId42"/>
    <p:sldId id="300" r:id="rId43"/>
    <p:sldId id="302" r:id="rId44"/>
    <p:sldId id="303" r:id="rId4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12" autoAdjust="0"/>
    <p:restoredTop sz="94660"/>
  </p:normalViewPr>
  <p:slideViewPr>
    <p:cSldViewPr>
      <p:cViewPr>
        <p:scale>
          <a:sx n="70" d="100"/>
          <a:sy n="70" d="100"/>
        </p:scale>
        <p:origin x="-124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84;&#1072;%20&#1074;%20Microsoft%20Office%20Word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84;&#1072;%20&#1074;%20Microsoft%20Office%20Word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84;&#1072;%20&#1074;%20Microsoft%20Office%20Word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84;&#1072;%20&#1074;%20Microsoft%20Office%20Word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84;&#1072;%20&#1074;%20Microsoft%20Office%20Word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84;&#1072;%20&#1074;%20Microsoft%20Office%20Word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84;&#1072;%20&#1074;%20Microsoft%20Office%20Word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84;&#1072;%20&#1074;%20Microsoft%20Office%20Word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84;&#1072;%20&#1074;%20Microsoft%20Office%20Word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84;&#1072;%20&#1074;%20Microsoft%20Office%20Word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84;&#1072;%20&#1074;%20Microsoft%20Office%20Word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8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9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0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1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2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84;&#1072;%20&#1074;%20Microsoft%20Office%20Word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3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4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5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84;&#1072;%20&#1074;%20Microsoft%20Office%20Word" TargetMode="External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6.xlsx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7.xlsx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8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84;&#1072;%20&#1074;%20Microsoft%20Office%20Word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84;&#1072;%202%20&#1074;%20Microsoft%20Office%20Word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84;&#1072;%20&#1074;%20Microsoft%20Office%20Word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autoTitleDeleted val="1"/>
    <c:plotArea>
      <c:layout/>
      <c:barChart>
        <c:barDir val="bar"/>
        <c:grouping val="stacked"/>
        <c:ser>
          <c:idx val="0"/>
          <c:order val="0"/>
          <c:tx>
            <c:strRef>
              <c:f>'Лист1'!$B$1</c:f>
              <c:strCache>
                <c:ptCount val="1"/>
                <c:pt idx="0">
                  <c:v>ДА</c:v>
                </c:pt>
              </c:strCache>
            </c:strRef>
          </c:tx>
          <c:dLbls>
            <c:showVal val="1"/>
          </c:dLbls>
          <c:cat>
            <c:strRef>
              <c:f>'Лист1'!$A$2:$A$23</c:f>
              <c:strCache>
                <c:ptCount val="22"/>
                <c:pt idx="0">
                  <c:v>с.п.Заюково "Районная больница"</c:v>
                </c:pt>
                <c:pt idx="1">
                  <c:v>Терский район "ЦРБ"</c:v>
                </c:pt>
                <c:pt idx="2">
                  <c:v>Эльбрусский район "ЦРБ"</c:v>
                </c:pt>
                <c:pt idx="3">
                  <c:v>Черекский район «ЦРБ»</c:v>
                </c:pt>
                <c:pt idx="4">
                  <c:v>ООО "Инвитро"</c:v>
                </c:pt>
                <c:pt idx="5">
                  <c:v>Майский район "ЦРБ"</c:v>
                </c:pt>
                <c:pt idx="6">
                  <c:v>Стоматологическая поликлиника №2</c:v>
                </c:pt>
                <c:pt idx="7">
                  <c:v>г.Нарткала "Стоматологическая поликлиника"</c:v>
                </c:pt>
                <c:pt idx="8">
                  <c:v>ОБЩЕРЕСПУБЛИКАНСКИЙ ПОКАЗАТЕЛЬ</c:v>
                </c:pt>
                <c:pt idx="9">
                  <c:v>г.о.Прохладный "ЦРБ"</c:v>
                </c:pt>
                <c:pt idx="10">
                  <c:v>Стоматологический центр им.Тхазаплижева Т.Х.</c:v>
                </c:pt>
                <c:pt idx="11">
                  <c:v>г.о.Баксан "ЦРБ"</c:v>
                </c:pt>
                <c:pt idx="12">
                  <c:v>г.Тырныауз "Стоматологическая поликлиника"</c:v>
                </c:pt>
                <c:pt idx="13">
                  <c:v>Зольский район "ЦРБ"</c:v>
                </c:pt>
                <c:pt idx="14">
                  <c:v>г.Терек "Стоматологическая поликлиника"</c:v>
                </c:pt>
                <c:pt idx="15">
                  <c:v>Стоматологическая поликлиника №1</c:v>
                </c:pt>
                <c:pt idx="16">
                  <c:v>Медицинский консультативно-диагностический центр</c:v>
                </c:pt>
                <c:pt idx="17">
                  <c:v>г.о. Баксан "Стоматологическая поликлиника"</c:v>
                </c:pt>
                <c:pt idx="18">
                  <c:v>ООО "Виддер-Юг"</c:v>
                </c:pt>
                <c:pt idx="19">
                  <c:v>Прохладненская стоматологическая поликлиника</c:v>
                </c:pt>
                <c:pt idx="20">
                  <c:v>г.Чегем "ЦРБ"</c:v>
                </c:pt>
                <c:pt idx="21">
                  <c:v>Майская стоматологическая поликлиника</c:v>
                </c:pt>
              </c:strCache>
            </c:strRef>
          </c:cat>
          <c:val>
            <c:numRef>
              <c:f>'Лист1'!$B$2:$B$23</c:f>
              <c:numCache>
                <c:formatCode>0%</c:formatCode>
                <c:ptCount val="22"/>
                <c:pt idx="0">
                  <c:v>0.2</c:v>
                </c:pt>
                <c:pt idx="1">
                  <c:v>0.21000000000000021</c:v>
                </c:pt>
                <c:pt idx="2">
                  <c:v>0.23</c:v>
                </c:pt>
                <c:pt idx="3">
                  <c:v>0.25</c:v>
                </c:pt>
                <c:pt idx="4">
                  <c:v>0.27</c:v>
                </c:pt>
                <c:pt idx="5">
                  <c:v>0.33000000000000057</c:v>
                </c:pt>
                <c:pt idx="6">
                  <c:v>0.36000000000000032</c:v>
                </c:pt>
                <c:pt idx="7">
                  <c:v>0.44000000000000011</c:v>
                </c:pt>
                <c:pt idx="8" formatCode="0.00%">
                  <c:v>0.52300000000000002</c:v>
                </c:pt>
                <c:pt idx="9">
                  <c:v>0.53</c:v>
                </c:pt>
                <c:pt idx="10">
                  <c:v>0.56999999999999995</c:v>
                </c:pt>
                <c:pt idx="11">
                  <c:v>0.58000000000000029</c:v>
                </c:pt>
                <c:pt idx="12">
                  <c:v>0.58000000000000029</c:v>
                </c:pt>
                <c:pt idx="13">
                  <c:v>0.60000000000000064</c:v>
                </c:pt>
                <c:pt idx="14">
                  <c:v>0.65000000000000113</c:v>
                </c:pt>
                <c:pt idx="15">
                  <c:v>0.68000000000000049</c:v>
                </c:pt>
                <c:pt idx="16">
                  <c:v>0.72000000000000064</c:v>
                </c:pt>
                <c:pt idx="17">
                  <c:v>0.73000000000000065</c:v>
                </c:pt>
                <c:pt idx="18">
                  <c:v>0.77000000000000079</c:v>
                </c:pt>
                <c:pt idx="19">
                  <c:v>0.79</c:v>
                </c:pt>
                <c:pt idx="20">
                  <c:v>0.79</c:v>
                </c:pt>
                <c:pt idx="21" formatCode="0.00%">
                  <c:v>0.81599999999999995</c:v>
                </c:pt>
              </c:numCache>
            </c:numRef>
          </c:val>
        </c:ser>
        <c:ser>
          <c:idx val="1"/>
          <c:order val="1"/>
          <c:tx>
            <c:strRef>
              <c:f>'Лист1'!$C$1</c:f>
              <c:strCache>
                <c:ptCount val="1"/>
                <c:pt idx="0">
                  <c:v>НЕТ</c:v>
                </c:pt>
              </c:strCache>
            </c:strRef>
          </c:tx>
          <c:dLbls>
            <c:showVal val="1"/>
          </c:dLbls>
          <c:cat>
            <c:strRef>
              <c:f>'Лист1'!$A$2:$A$23</c:f>
              <c:strCache>
                <c:ptCount val="22"/>
                <c:pt idx="0">
                  <c:v>с.п.Заюково "Районная больница"</c:v>
                </c:pt>
                <c:pt idx="1">
                  <c:v>Терский район "ЦРБ"</c:v>
                </c:pt>
                <c:pt idx="2">
                  <c:v>Эльбрусский район "ЦРБ"</c:v>
                </c:pt>
                <c:pt idx="3">
                  <c:v>Черекский район «ЦРБ»</c:v>
                </c:pt>
                <c:pt idx="4">
                  <c:v>ООО "Инвитро"</c:v>
                </c:pt>
                <c:pt idx="5">
                  <c:v>Майский район "ЦРБ"</c:v>
                </c:pt>
                <c:pt idx="6">
                  <c:v>Стоматологическая поликлиника №2</c:v>
                </c:pt>
                <c:pt idx="7">
                  <c:v>г.Нарткала "Стоматологическая поликлиника"</c:v>
                </c:pt>
                <c:pt idx="8">
                  <c:v>ОБЩЕРЕСПУБЛИКАНСКИЙ ПОКАЗАТЕЛЬ</c:v>
                </c:pt>
                <c:pt idx="9">
                  <c:v>г.о.Прохладный "ЦРБ"</c:v>
                </c:pt>
                <c:pt idx="10">
                  <c:v>Стоматологический центр им.Тхазаплижева Т.Х.</c:v>
                </c:pt>
                <c:pt idx="11">
                  <c:v>г.о.Баксан "ЦРБ"</c:v>
                </c:pt>
                <c:pt idx="12">
                  <c:v>г.Тырныауз "Стоматологическая поликлиника"</c:v>
                </c:pt>
                <c:pt idx="13">
                  <c:v>Зольский район "ЦРБ"</c:v>
                </c:pt>
                <c:pt idx="14">
                  <c:v>г.Терек "Стоматологическая поликлиника"</c:v>
                </c:pt>
                <c:pt idx="15">
                  <c:v>Стоматологическая поликлиника №1</c:v>
                </c:pt>
                <c:pt idx="16">
                  <c:v>Медицинский консультативно-диагностический центр</c:v>
                </c:pt>
                <c:pt idx="17">
                  <c:v>г.о. Баксан "Стоматологическая поликлиника"</c:v>
                </c:pt>
                <c:pt idx="18">
                  <c:v>ООО "Виддер-Юг"</c:v>
                </c:pt>
                <c:pt idx="19">
                  <c:v>Прохладненская стоматологическая поликлиника</c:v>
                </c:pt>
                <c:pt idx="20">
                  <c:v>г.Чегем "ЦРБ"</c:v>
                </c:pt>
                <c:pt idx="21">
                  <c:v>Майская стоматологическая поликлиника</c:v>
                </c:pt>
              </c:strCache>
            </c:strRef>
          </c:cat>
          <c:val>
            <c:numRef>
              <c:f>'Лист1'!$C$2:$C$23</c:f>
              <c:numCache>
                <c:formatCode>0%</c:formatCode>
                <c:ptCount val="22"/>
                <c:pt idx="1">
                  <c:v>8.0000000000000071E-2</c:v>
                </c:pt>
                <c:pt idx="2">
                  <c:v>0.33000000000000057</c:v>
                </c:pt>
                <c:pt idx="4">
                  <c:v>0.1</c:v>
                </c:pt>
                <c:pt idx="5">
                  <c:v>0.56000000000000005</c:v>
                </c:pt>
                <c:pt idx="6">
                  <c:v>7.0000000000000034E-2</c:v>
                </c:pt>
                <c:pt idx="7">
                  <c:v>5.0000000000000031E-2</c:v>
                </c:pt>
                <c:pt idx="8" formatCode="0.00%">
                  <c:v>0.11300000000000003</c:v>
                </c:pt>
                <c:pt idx="9">
                  <c:v>0.35000000000000031</c:v>
                </c:pt>
                <c:pt idx="10">
                  <c:v>4.0000000000000036E-2</c:v>
                </c:pt>
                <c:pt idx="11">
                  <c:v>0.24000000000000021</c:v>
                </c:pt>
                <c:pt idx="12">
                  <c:v>6.0000000000000046E-2</c:v>
                </c:pt>
                <c:pt idx="13">
                  <c:v>6.0000000000000046E-2</c:v>
                </c:pt>
                <c:pt idx="14">
                  <c:v>3.0000000000000016E-2</c:v>
                </c:pt>
                <c:pt idx="15">
                  <c:v>2.0000000000000018E-2</c:v>
                </c:pt>
                <c:pt idx="17">
                  <c:v>8.0000000000000071E-2</c:v>
                </c:pt>
                <c:pt idx="19">
                  <c:v>3.0000000000000016E-2</c:v>
                </c:pt>
                <c:pt idx="20">
                  <c:v>0.17</c:v>
                </c:pt>
                <c:pt idx="21" formatCode="0.00%">
                  <c:v>0.10500000000000002</c:v>
                </c:pt>
              </c:numCache>
            </c:numRef>
          </c:val>
        </c:ser>
        <c:gapWidth val="75"/>
        <c:overlap val="100"/>
        <c:axId val="80430592"/>
        <c:axId val="84532224"/>
      </c:barChart>
      <c:catAx>
        <c:axId val="80430592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000">
                <a:latin typeface="+mj-lt"/>
              </a:defRPr>
            </a:pPr>
            <a:endParaRPr lang="ru-RU"/>
          </a:p>
        </c:txPr>
        <c:crossAx val="84532224"/>
        <c:crosses val="autoZero"/>
        <c:auto val="1"/>
        <c:lblAlgn val="ctr"/>
        <c:lblOffset val="100"/>
      </c:catAx>
      <c:valAx>
        <c:axId val="84532224"/>
        <c:scaling>
          <c:orientation val="minMax"/>
        </c:scaling>
        <c:axPos val="b"/>
        <c:majorGridlines/>
        <c:numFmt formatCode="0%" sourceLinked="1"/>
        <c:majorTickMark val="none"/>
        <c:tickLblPos val="nextTo"/>
        <c:crossAx val="80430592"/>
        <c:crosses val="autoZero"/>
        <c:crossBetween val="between"/>
      </c:valAx>
      <c:spPr>
        <a:solidFill>
          <a:schemeClr val="accent2">
            <a:lumMod val="20000"/>
            <a:lumOff val="80000"/>
          </a:schemeClr>
        </a:solidFill>
      </c:spPr>
    </c:plotArea>
    <c:legend>
      <c:legendPos val="b"/>
      <c:layout/>
    </c:legend>
    <c:plotVisOnly val="1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autoTitleDeleted val="1"/>
    <c:plotArea>
      <c:layout/>
      <c:barChart>
        <c:barDir val="bar"/>
        <c:grouping val="stacked"/>
        <c:ser>
          <c:idx val="0"/>
          <c:order val="0"/>
          <c:tx>
            <c:strRef>
              <c:f>'[Диаграмма в Microsoft Office Word]Лист1'!$B$1</c:f>
              <c:strCache>
                <c:ptCount val="1"/>
                <c:pt idx="0">
                  <c:v>ДА</c:v>
                </c:pt>
              </c:strCache>
            </c:strRef>
          </c:tx>
          <c:dLbls>
            <c:showVal val="1"/>
          </c:dLbls>
          <c:cat>
            <c:strRef>
              <c:f>'[Диаграмма в Microsoft Office Word]Лист1'!$A$2:$A$23</c:f>
              <c:strCache>
                <c:ptCount val="22"/>
                <c:pt idx="0">
                  <c:v>Стоматологическая поликлиника №1</c:v>
                </c:pt>
                <c:pt idx="1">
                  <c:v>ООО "Инвитро"</c:v>
                </c:pt>
                <c:pt idx="2">
                  <c:v>г.Тырныауз "Стоматологическая поликлиника"</c:v>
                </c:pt>
                <c:pt idx="3">
                  <c:v>Черекский район</c:v>
                </c:pt>
                <c:pt idx="4">
                  <c:v>Прохладненская стоматологическая поликлиника</c:v>
                </c:pt>
                <c:pt idx="5">
                  <c:v>Майская стоматологическая поликлиника</c:v>
                </c:pt>
                <c:pt idx="6">
                  <c:v>Стоматологический центр им.Тхазаплижева Т.Х.</c:v>
                </c:pt>
                <c:pt idx="7">
                  <c:v>г.о.Баксан "Стоматологическая поликлиника"</c:v>
                </c:pt>
                <c:pt idx="8">
                  <c:v>г.о.Прохладный "ЦРБ"</c:v>
                </c:pt>
                <c:pt idx="9">
                  <c:v>Майский район "ЦРБ"</c:v>
                </c:pt>
                <c:pt idx="10">
                  <c:v>ОБЩЕРЕСПУБЛИКАНСКИЙ ПОКАЗАТЕЛЬ</c:v>
                </c:pt>
                <c:pt idx="11">
                  <c:v>с.п.Заюково "Районная больница"</c:v>
                </c:pt>
                <c:pt idx="12">
                  <c:v>Терский район "ЦРБ"</c:v>
                </c:pt>
                <c:pt idx="13">
                  <c:v>г.Терек "Стоматологическая поликлиника"</c:v>
                </c:pt>
                <c:pt idx="14">
                  <c:v>Стоматологическая поликлиника №2</c:v>
                </c:pt>
                <c:pt idx="15">
                  <c:v>Зольский район "ЦРБ"</c:v>
                </c:pt>
                <c:pt idx="16">
                  <c:v>Эльбрусский район "ЦРБ"</c:v>
                </c:pt>
                <c:pt idx="17">
                  <c:v>ООО "Виддер-Юг"</c:v>
                </c:pt>
                <c:pt idx="18">
                  <c:v>г.о.Баксан "ЦРБ"</c:v>
                </c:pt>
                <c:pt idx="19">
                  <c:v>Медицинский консультативно-диагностический центр</c:v>
                </c:pt>
                <c:pt idx="20">
                  <c:v>г.Нарткала "Стоматологическая поликлиника"</c:v>
                </c:pt>
                <c:pt idx="21">
                  <c:v>г.Чегем "ЦРБ"</c:v>
                </c:pt>
              </c:strCache>
            </c:strRef>
          </c:cat>
          <c:val>
            <c:numRef>
              <c:f>'[Диаграмма в Microsoft Office Word]Лист1'!$B$2:$B$23</c:f>
              <c:numCache>
                <c:formatCode>0%</c:formatCode>
                <c:ptCount val="22"/>
                <c:pt idx="0">
                  <c:v>0.60000000000000064</c:v>
                </c:pt>
                <c:pt idx="1">
                  <c:v>0.61000000000000065</c:v>
                </c:pt>
                <c:pt idx="2">
                  <c:v>0.64000000000000445</c:v>
                </c:pt>
                <c:pt idx="3">
                  <c:v>0.68</c:v>
                </c:pt>
                <c:pt idx="4">
                  <c:v>0.74000000000000365</c:v>
                </c:pt>
                <c:pt idx="5">
                  <c:v>0.76000000000000445</c:v>
                </c:pt>
                <c:pt idx="6">
                  <c:v>0.77000000000000446</c:v>
                </c:pt>
                <c:pt idx="7">
                  <c:v>0.78</c:v>
                </c:pt>
                <c:pt idx="8">
                  <c:v>0.78</c:v>
                </c:pt>
                <c:pt idx="9">
                  <c:v>0.78</c:v>
                </c:pt>
                <c:pt idx="10">
                  <c:v>0.79</c:v>
                </c:pt>
                <c:pt idx="11">
                  <c:v>0.8</c:v>
                </c:pt>
                <c:pt idx="12">
                  <c:v>0.8</c:v>
                </c:pt>
                <c:pt idx="13">
                  <c:v>0.81</c:v>
                </c:pt>
                <c:pt idx="14">
                  <c:v>0.82000000000000062</c:v>
                </c:pt>
                <c:pt idx="15">
                  <c:v>0.82000000000000062</c:v>
                </c:pt>
                <c:pt idx="16">
                  <c:v>0.85000000000000064</c:v>
                </c:pt>
                <c:pt idx="17">
                  <c:v>0.85000000000000064</c:v>
                </c:pt>
                <c:pt idx="18">
                  <c:v>0.86000000000000065</c:v>
                </c:pt>
                <c:pt idx="19">
                  <c:v>0.92</c:v>
                </c:pt>
                <c:pt idx="20">
                  <c:v>0.92</c:v>
                </c:pt>
                <c:pt idx="21">
                  <c:v>0.95000000000000062</c:v>
                </c:pt>
              </c:numCache>
            </c:numRef>
          </c:val>
        </c:ser>
        <c:ser>
          <c:idx val="1"/>
          <c:order val="1"/>
          <c:tx>
            <c:strRef>
              <c:f>'[Диаграмма в Microsoft Office Word]Лист1'!$C$1</c:f>
              <c:strCache>
                <c:ptCount val="1"/>
                <c:pt idx="0">
                  <c:v>НЕТ</c:v>
                </c:pt>
              </c:strCache>
            </c:strRef>
          </c:tx>
          <c:dLbls>
            <c:showVal val="1"/>
          </c:dLbls>
          <c:cat>
            <c:strRef>
              <c:f>'[Диаграмма в Microsoft Office Word]Лист1'!$A$2:$A$23</c:f>
              <c:strCache>
                <c:ptCount val="22"/>
                <c:pt idx="0">
                  <c:v>Стоматологическая поликлиника №1</c:v>
                </c:pt>
                <c:pt idx="1">
                  <c:v>ООО "Инвитро"</c:v>
                </c:pt>
                <c:pt idx="2">
                  <c:v>г.Тырныауз "Стоматологическая поликлиника"</c:v>
                </c:pt>
                <c:pt idx="3">
                  <c:v>Черекский район</c:v>
                </c:pt>
                <c:pt idx="4">
                  <c:v>Прохладненская стоматологическая поликлиника</c:v>
                </c:pt>
                <c:pt idx="5">
                  <c:v>Майская стоматологическая поликлиника</c:v>
                </c:pt>
                <c:pt idx="6">
                  <c:v>Стоматологический центр им.Тхазаплижева Т.Х.</c:v>
                </c:pt>
                <c:pt idx="7">
                  <c:v>г.о.Баксан "Стоматологическая поликлиника"</c:v>
                </c:pt>
                <c:pt idx="8">
                  <c:v>г.о.Прохладный "ЦРБ"</c:v>
                </c:pt>
                <c:pt idx="9">
                  <c:v>Майский район "ЦРБ"</c:v>
                </c:pt>
                <c:pt idx="10">
                  <c:v>ОБЩЕРЕСПУБЛИКАНСКИЙ ПОКАЗАТЕЛЬ</c:v>
                </c:pt>
                <c:pt idx="11">
                  <c:v>с.п.Заюково "Районная больница"</c:v>
                </c:pt>
                <c:pt idx="12">
                  <c:v>Терский район "ЦРБ"</c:v>
                </c:pt>
                <c:pt idx="13">
                  <c:v>г.Терек "Стоматологическая поликлиника"</c:v>
                </c:pt>
                <c:pt idx="14">
                  <c:v>Стоматологическая поликлиника №2</c:v>
                </c:pt>
                <c:pt idx="15">
                  <c:v>Зольский район "ЦРБ"</c:v>
                </c:pt>
                <c:pt idx="16">
                  <c:v>Эльбрусский район "ЦРБ"</c:v>
                </c:pt>
                <c:pt idx="17">
                  <c:v>ООО "Виддер-Юг"</c:v>
                </c:pt>
                <c:pt idx="18">
                  <c:v>г.о.Баксан "ЦРБ"</c:v>
                </c:pt>
                <c:pt idx="19">
                  <c:v>Медицинский консультативно-диагностический центр</c:v>
                </c:pt>
                <c:pt idx="20">
                  <c:v>г.Нарткала "Стоматологическая поликлиника"</c:v>
                </c:pt>
                <c:pt idx="21">
                  <c:v>г.Чегем "ЦРБ"</c:v>
                </c:pt>
              </c:strCache>
            </c:strRef>
          </c:cat>
          <c:val>
            <c:numRef>
              <c:f>'[Диаграмма в Microsoft Office Word]Лист1'!$C$2:$C$23</c:f>
              <c:numCache>
                <c:formatCode>0%</c:formatCode>
                <c:ptCount val="22"/>
                <c:pt idx="1">
                  <c:v>2.0000000000000011E-2</c:v>
                </c:pt>
                <c:pt idx="2">
                  <c:v>8.0000000000000043E-2</c:v>
                </c:pt>
                <c:pt idx="4">
                  <c:v>0.18000000000000024</c:v>
                </c:pt>
                <c:pt idx="5">
                  <c:v>3.0000000000000002E-2</c:v>
                </c:pt>
                <c:pt idx="6">
                  <c:v>6.0000000000000032E-2</c:v>
                </c:pt>
                <c:pt idx="8">
                  <c:v>8.0000000000000043E-2</c:v>
                </c:pt>
                <c:pt idx="9">
                  <c:v>0.19</c:v>
                </c:pt>
                <c:pt idx="10">
                  <c:v>0.05</c:v>
                </c:pt>
                <c:pt idx="12">
                  <c:v>0.1</c:v>
                </c:pt>
                <c:pt idx="13">
                  <c:v>3.0000000000000002E-2</c:v>
                </c:pt>
                <c:pt idx="15">
                  <c:v>2.0000000000000011E-2</c:v>
                </c:pt>
                <c:pt idx="16">
                  <c:v>3.0000000000000002E-2</c:v>
                </c:pt>
                <c:pt idx="17">
                  <c:v>0.1</c:v>
                </c:pt>
                <c:pt idx="18">
                  <c:v>2.0000000000000011E-2</c:v>
                </c:pt>
                <c:pt idx="19">
                  <c:v>4.0000000000000022E-2</c:v>
                </c:pt>
                <c:pt idx="21">
                  <c:v>0.05</c:v>
                </c:pt>
              </c:numCache>
            </c:numRef>
          </c:val>
        </c:ser>
        <c:gapWidth val="75"/>
        <c:overlap val="100"/>
        <c:axId val="95422720"/>
        <c:axId val="101405440"/>
      </c:barChart>
      <c:catAx>
        <c:axId val="95422720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101405440"/>
        <c:crosses val="autoZero"/>
        <c:auto val="1"/>
        <c:lblAlgn val="ctr"/>
        <c:lblOffset val="100"/>
      </c:catAx>
      <c:valAx>
        <c:axId val="101405440"/>
        <c:scaling>
          <c:orientation val="minMax"/>
        </c:scaling>
        <c:axPos val="b"/>
        <c:majorGridlines/>
        <c:numFmt formatCode="0%" sourceLinked="1"/>
        <c:majorTickMark val="none"/>
        <c:tickLblPos val="nextTo"/>
        <c:crossAx val="95422720"/>
        <c:crosses val="autoZero"/>
        <c:crossBetween val="between"/>
      </c:valAx>
      <c:spPr>
        <a:solidFill>
          <a:schemeClr val="accent1">
            <a:lumMod val="20000"/>
            <a:lumOff val="80000"/>
          </a:schemeClr>
        </a:solidFill>
      </c:spPr>
    </c:plotArea>
    <c:legend>
      <c:legendPos val="b"/>
      <c:layout/>
    </c:legend>
    <c:plotVisOnly val="1"/>
  </c:chart>
  <c:txPr>
    <a:bodyPr/>
    <a:lstStyle/>
    <a:p>
      <a:pPr>
        <a:defRPr sz="900">
          <a:latin typeface="+mj-lt"/>
        </a:defRPr>
      </a:pPr>
      <a:endParaRPr lang="ru-RU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autoTitleDeleted val="1"/>
    <c:plotArea>
      <c:layout/>
      <c:barChart>
        <c:barDir val="bar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Lbls>
            <c:showVal val="1"/>
          </c:dLbls>
          <c:cat>
            <c:strRef>
              <c:f>Лист1!$A$2:$A$23</c:f>
              <c:strCache>
                <c:ptCount val="22"/>
                <c:pt idx="0">
                  <c:v>Стоматологическая поликлиника №1</c:v>
                </c:pt>
                <c:pt idx="1">
                  <c:v>ООО "Инвитро"</c:v>
                </c:pt>
                <c:pt idx="2">
                  <c:v>Прохладненская стоматологическая поликлиника</c:v>
                </c:pt>
                <c:pt idx="3">
                  <c:v>Зольский район "ЦРБ"</c:v>
                </c:pt>
                <c:pt idx="4">
                  <c:v>Черекский район «ЦРБ»</c:v>
                </c:pt>
                <c:pt idx="5">
                  <c:v>г.Тырныауз "Стоматологическая поликлиника"</c:v>
                </c:pt>
                <c:pt idx="6">
                  <c:v>Терский район "ЦРБ"</c:v>
                </c:pt>
                <c:pt idx="7">
                  <c:v>Стоматологическая поликлиника №2</c:v>
                </c:pt>
                <c:pt idx="8">
                  <c:v>г.о.Баксан "Стоматологическая поликлиника"</c:v>
                </c:pt>
                <c:pt idx="9">
                  <c:v>г.о.Прохладный "ЦРБ"</c:v>
                </c:pt>
                <c:pt idx="10">
                  <c:v>ОБЩЕРЕСПУБЛИКАНСКИЙ ПОКАЗАТЕЛЬ</c:v>
                </c:pt>
                <c:pt idx="11">
                  <c:v>с.п.Заюково "Районная больница"</c:v>
                </c:pt>
                <c:pt idx="12">
                  <c:v>Стоматологический центр им.Тхазаплижева Т.Х.</c:v>
                </c:pt>
                <c:pt idx="13">
                  <c:v>Майский район "ЦРБ"</c:v>
                </c:pt>
                <c:pt idx="14">
                  <c:v>Эльбрусский район "ЦРБ"</c:v>
                </c:pt>
                <c:pt idx="15">
                  <c:v>Майская стоматологическая поликлиника</c:v>
                </c:pt>
                <c:pt idx="16">
                  <c:v>г.Терек "Стоматологическая поликлиника"</c:v>
                </c:pt>
                <c:pt idx="17">
                  <c:v>г.о.Баксан "ЦРБ"</c:v>
                </c:pt>
                <c:pt idx="18">
                  <c:v>ООО "Виддер-Юг"</c:v>
                </c:pt>
                <c:pt idx="19">
                  <c:v>Медицинский консультативно-диагностический центр</c:v>
                </c:pt>
                <c:pt idx="20">
                  <c:v>г.Чегем "ЦРБ"</c:v>
                </c:pt>
                <c:pt idx="21">
                  <c:v>г.Нарткала "Стоматологическая поликлиника"</c:v>
                </c:pt>
              </c:strCache>
            </c:strRef>
          </c:cat>
          <c:val>
            <c:numRef>
              <c:f>Лист1!$B$2:$B$23</c:f>
              <c:numCache>
                <c:formatCode>0%</c:formatCode>
                <c:ptCount val="22"/>
                <c:pt idx="0">
                  <c:v>0.55000000000000004</c:v>
                </c:pt>
                <c:pt idx="1">
                  <c:v>0.55000000000000004</c:v>
                </c:pt>
                <c:pt idx="2">
                  <c:v>0.68</c:v>
                </c:pt>
                <c:pt idx="3">
                  <c:v>0.68</c:v>
                </c:pt>
                <c:pt idx="4">
                  <c:v>0.68</c:v>
                </c:pt>
                <c:pt idx="5">
                  <c:v>0.69000000000000061</c:v>
                </c:pt>
                <c:pt idx="6">
                  <c:v>0.72000000000000064</c:v>
                </c:pt>
                <c:pt idx="7">
                  <c:v>0.73000000000000065</c:v>
                </c:pt>
                <c:pt idx="8">
                  <c:v>0.73000000000000065</c:v>
                </c:pt>
                <c:pt idx="9">
                  <c:v>0.73000000000000065</c:v>
                </c:pt>
                <c:pt idx="10">
                  <c:v>0.74000000000000365</c:v>
                </c:pt>
                <c:pt idx="11">
                  <c:v>0.74000000000000365</c:v>
                </c:pt>
                <c:pt idx="12">
                  <c:v>0.74000000000000365</c:v>
                </c:pt>
                <c:pt idx="13">
                  <c:v>0.75000000000000389</c:v>
                </c:pt>
                <c:pt idx="14">
                  <c:v>0.77000000000000424</c:v>
                </c:pt>
                <c:pt idx="15">
                  <c:v>0.79</c:v>
                </c:pt>
                <c:pt idx="16">
                  <c:v>0.81</c:v>
                </c:pt>
                <c:pt idx="17">
                  <c:v>0.82000000000000062</c:v>
                </c:pt>
                <c:pt idx="18">
                  <c:v>0.82000000000000062</c:v>
                </c:pt>
                <c:pt idx="19">
                  <c:v>0.86000000000000065</c:v>
                </c:pt>
                <c:pt idx="20">
                  <c:v>0.88</c:v>
                </c:pt>
                <c:pt idx="21">
                  <c:v>0.9</c:v>
                </c:pt>
              </c:numCache>
            </c:numRef>
          </c:val>
        </c:ser>
        <c:gapWidth val="75"/>
        <c:overlap val="100"/>
        <c:axId val="95112576"/>
        <c:axId val="101406208"/>
      </c:barChart>
      <c:catAx>
        <c:axId val="95112576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000">
                <a:latin typeface="+mj-lt"/>
              </a:defRPr>
            </a:pPr>
            <a:endParaRPr lang="ru-RU"/>
          </a:p>
        </c:txPr>
        <c:crossAx val="101406208"/>
        <c:crosses val="autoZero"/>
        <c:auto val="1"/>
        <c:lblAlgn val="ctr"/>
        <c:lblOffset val="100"/>
      </c:catAx>
      <c:valAx>
        <c:axId val="101406208"/>
        <c:scaling>
          <c:orientation val="minMax"/>
        </c:scaling>
        <c:delete val="1"/>
        <c:axPos val="b"/>
        <c:majorGridlines/>
        <c:numFmt formatCode="0%" sourceLinked="1"/>
        <c:majorTickMark val="none"/>
        <c:tickLblPos val="none"/>
        <c:crossAx val="95112576"/>
        <c:crosses val="autoZero"/>
        <c:crossBetween val="between"/>
      </c:valAx>
      <c:spPr>
        <a:solidFill>
          <a:schemeClr val="accent1">
            <a:lumMod val="20000"/>
            <a:lumOff val="80000"/>
          </a:schemeClr>
        </a:solidFill>
      </c:spPr>
    </c:plotArea>
    <c:plotVisOnly val="1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autoTitleDeleted val="1"/>
    <c:plotArea>
      <c:layout/>
      <c:barChart>
        <c:barDir val="bar"/>
        <c:grouping val="stacked"/>
        <c:ser>
          <c:idx val="0"/>
          <c:order val="0"/>
          <c:tx>
            <c:strRef>
              <c:f>'[Диаграмма в Microsoft Office Word]Лист1'!$B$1</c:f>
              <c:strCache>
                <c:ptCount val="1"/>
                <c:pt idx="0">
                  <c:v>ДА</c:v>
                </c:pt>
              </c:strCache>
            </c:strRef>
          </c:tx>
          <c:dLbls>
            <c:showVal val="1"/>
          </c:dLbls>
          <c:cat>
            <c:strRef>
              <c:f>'[Диаграмма в Microsoft Office Word]Лист1'!$A$2:$A$23</c:f>
              <c:strCache>
                <c:ptCount val="22"/>
                <c:pt idx="0">
                  <c:v>г.о.Прохладный "ЦРБ"</c:v>
                </c:pt>
                <c:pt idx="1">
                  <c:v>Майский район "ЦРБ"</c:v>
                </c:pt>
                <c:pt idx="2">
                  <c:v>Эльбрусский район "ЦРБ"</c:v>
                </c:pt>
                <c:pt idx="3">
                  <c:v>Прохладненская стоматологическая поликлиника</c:v>
                </c:pt>
                <c:pt idx="4">
                  <c:v>г.Чегем "ЦРБ"</c:v>
                </c:pt>
                <c:pt idx="5">
                  <c:v>Терский район "ЦРБ"</c:v>
                </c:pt>
                <c:pt idx="6">
                  <c:v>г.о.Баксан "ЦРБ"</c:v>
                </c:pt>
                <c:pt idx="7">
                  <c:v>Стоматологический центр им.Тхазаплижева Т.Х.</c:v>
                </c:pt>
                <c:pt idx="8">
                  <c:v>г.Терек "Стоматологическая поликлиника"</c:v>
                </c:pt>
                <c:pt idx="9">
                  <c:v>Зольский район "ЦРБ"</c:v>
                </c:pt>
                <c:pt idx="10">
                  <c:v>ОБЩЕРЕСПУБЛИКАНСКИЙ ПОКАЗАТЕЛЬ</c:v>
                </c:pt>
                <c:pt idx="11">
                  <c:v>г.о.Баксан "Стоматологическая поликлиника"</c:v>
                </c:pt>
                <c:pt idx="12">
                  <c:v>г.Тырныауз "Стоматологическая поликлиника"</c:v>
                </c:pt>
                <c:pt idx="13">
                  <c:v>Майская стоматологическая поликлиника</c:v>
                </c:pt>
                <c:pt idx="14">
                  <c:v>ООО "Виддер-Юг"</c:v>
                </c:pt>
                <c:pt idx="15">
                  <c:v>Стоматологическая поликлиника №2</c:v>
                </c:pt>
                <c:pt idx="16">
                  <c:v>Медицинский консультативно-диагностический центр</c:v>
                </c:pt>
                <c:pt idx="17">
                  <c:v>Стоматологическая поликлиника №1</c:v>
                </c:pt>
                <c:pt idx="18">
                  <c:v>Черекский район</c:v>
                </c:pt>
                <c:pt idx="19">
                  <c:v>с.п.Заюково "Районная больница"</c:v>
                </c:pt>
                <c:pt idx="20">
                  <c:v>г.Нарткала "Стоматологическая поликлиника"</c:v>
                </c:pt>
                <c:pt idx="21">
                  <c:v>ООО "Инвитро"</c:v>
                </c:pt>
              </c:strCache>
            </c:strRef>
          </c:cat>
          <c:val>
            <c:numRef>
              <c:f>'[Диаграмма в Microsoft Office Word]Лист1'!$B$2:$B$23</c:f>
              <c:numCache>
                <c:formatCode>0%</c:formatCode>
                <c:ptCount val="22"/>
                <c:pt idx="0">
                  <c:v>0.55000000000000004</c:v>
                </c:pt>
                <c:pt idx="1">
                  <c:v>0.69000000000000061</c:v>
                </c:pt>
                <c:pt idx="2">
                  <c:v>0.72000000000000064</c:v>
                </c:pt>
                <c:pt idx="3">
                  <c:v>0.74000000000000365</c:v>
                </c:pt>
                <c:pt idx="4">
                  <c:v>0.74000000000000365</c:v>
                </c:pt>
                <c:pt idx="5">
                  <c:v>0.79</c:v>
                </c:pt>
                <c:pt idx="6">
                  <c:v>0.8</c:v>
                </c:pt>
                <c:pt idx="7">
                  <c:v>0.81</c:v>
                </c:pt>
                <c:pt idx="8">
                  <c:v>0.81</c:v>
                </c:pt>
                <c:pt idx="9">
                  <c:v>0.86000000000000065</c:v>
                </c:pt>
                <c:pt idx="10">
                  <c:v>0.88</c:v>
                </c:pt>
                <c:pt idx="11">
                  <c:v>0.92</c:v>
                </c:pt>
                <c:pt idx="12">
                  <c:v>0.94000000000000061</c:v>
                </c:pt>
                <c:pt idx="13">
                  <c:v>0.95000000000000062</c:v>
                </c:pt>
                <c:pt idx="14">
                  <c:v>0.95000000000000062</c:v>
                </c:pt>
                <c:pt idx="15">
                  <c:v>0.96000000000000063</c:v>
                </c:pt>
                <c:pt idx="16">
                  <c:v>0.96000000000000063</c:v>
                </c:pt>
                <c:pt idx="17">
                  <c:v>0.96000000000000063</c:v>
                </c:pt>
                <c:pt idx="18">
                  <c:v>0.98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</c:numCache>
            </c:numRef>
          </c:val>
        </c:ser>
        <c:ser>
          <c:idx val="1"/>
          <c:order val="1"/>
          <c:tx>
            <c:strRef>
              <c:f>'[Диаграмма в Microsoft Office Word]Лист1'!$C$1</c:f>
              <c:strCache>
                <c:ptCount val="1"/>
                <c:pt idx="0">
                  <c:v>НЕТ</c:v>
                </c:pt>
              </c:strCache>
            </c:strRef>
          </c:tx>
          <c:dLbls>
            <c:showVal val="1"/>
          </c:dLbls>
          <c:cat>
            <c:strRef>
              <c:f>'[Диаграмма в Microsoft Office Word]Лист1'!$A$2:$A$23</c:f>
              <c:strCache>
                <c:ptCount val="22"/>
                <c:pt idx="0">
                  <c:v>г.о.Прохладный "ЦРБ"</c:v>
                </c:pt>
                <c:pt idx="1">
                  <c:v>Майский район "ЦРБ"</c:v>
                </c:pt>
                <c:pt idx="2">
                  <c:v>Эльбрусский район "ЦРБ"</c:v>
                </c:pt>
                <c:pt idx="3">
                  <c:v>Прохладненская стоматологическая поликлиника</c:v>
                </c:pt>
                <c:pt idx="4">
                  <c:v>г.Чегем "ЦРБ"</c:v>
                </c:pt>
                <c:pt idx="5">
                  <c:v>Терский район "ЦРБ"</c:v>
                </c:pt>
                <c:pt idx="6">
                  <c:v>г.о.Баксан "ЦРБ"</c:v>
                </c:pt>
                <c:pt idx="7">
                  <c:v>Стоматологический центр им.Тхазаплижева Т.Х.</c:v>
                </c:pt>
                <c:pt idx="8">
                  <c:v>г.Терек "Стоматологическая поликлиника"</c:v>
                </c:pt>
                <c:pt idx="9">
                  <c:v>Зольский район "ЦРБ"</c:v>
                </c:pt>
                <c:pt idx="10">
                  <c:v>ОБЩЕРЕСПУБЛИКАНСКИЙ ПОКАЗАТЕЛЬ</c:v>
                </c:pt>
                <c:pt idx="11">
                  <c:v>г.о.Баксан "Стоматологическая поликлиника"</c:v>
                </c:pt>
                <c:pt idx="12">
                  <c:v>г.Тырныауз "Стоматологическая поликлиника"</c:v>
                </c:pt>
                <c:pt idx="13">
                  <c:v>Майская стоматологическая поликлиника</c:v>
                </c:pt>
                <c:pt idx="14">
                  <c:v>ООО "Виддер-Юг"</c:v>
                </c:pt>
                <c:pt idx="15">
                  <c:v>Стоматологическая поликлиника №2</c:v>
                </c:pt>
                <c:pt idx="16">
                  <c:v>Медицинский консультативно-диагностический центр</c:v>
                </c:pt>
                <c:pt idx="17">
                  <c:v>Стоматологическая поликлиника №1</c:v>
                </c:pt>
                <c:pt idx="18">
                  <c:v>Черекский район</c:v>
                </c:pt>
                <c:pt idx="19">
                  <c:v>с.п.Заюково "Районная больница"</c:v>
                </c:pt>
                <c:pt idx="20">
                  <c:v>г.Нарткала "Стоматологическая поликлиника"</c:v>
                </c:pt>
                <c:pt idx="21">
                  <c:v>ООО "Инвитро"</c:v>
                </c:pt>
              </c:strCache>
            </c:strRef>
          </c:cat>
          <c:val>
            <c:numRef>
              <c:f>'[Диаграмма в Microsoft Office Word]Лист1'!$C$2:$C$23</c:f>
              <c:numCache>
                <c:formatCode>0%</c:formatCode>
                <c:ptCount val="22"/>
                <c:pt idx="0">
                  <c:v>0.30000000000000032</c:v>
                </c:pt>
                <c:pt idx="1">
                  <c:v>0.29000000000000031</c:v>
                </c:pt>
                <c:pt idx="2">
                  <c:v>0.26</c:v>
                </c:pt>
                <c:pt idx="3">
                  <c:v>0.24000000000000021</c:v>
                </c:pt>
                <c:pt idx="4">
                  <c:v>0.24000000000000021</c:v>
                </c:pt>
                <c:pt idx="5">
                  <c:v>0.13</c:v>
                </c:pt>
                <c:pt idx="6">
                  <c:v>0.14000000000000001</c:v>
                </c:pt>
                <c:pt idx="7">
                  <c:v>0.13</c:v>
                </c:pt>
                <c:pt idx="8">
                  <c:v>0.05</c:v>
                </c:pt>
                <c:pt idx="9">
                  <c:v>8.0000000000000043E-2</c:v>
                </c:pt>
                <c:pt idx="10">
                  <c:v>8.0000000000000043E-2</c:v>
                </c:pt>
                <c:pt idx="11">
                  <c:v>8.0000000000000043E-2</c:v>
                </c:pt>
                <c:pt idx="12">
                  <c:v>6.0000000000000032E-2</c:v>
                </c:pt>
                <c:pt idx="14">
                  <c:v>3.0000000000000002E-2</c:v>
                </c:pt>
              </c:numCache>
            </c:numRef>
          </c:val>
        </c:ser>
        <c:gapWidth val="75"/>
        <c:overlap val="100"/>
        <c:axId val="102075008"/>
        <c:axId val="104215680"/>
      </c:barChart>
      <c:catAx>
        <c:axId val="102075008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104215680"/>
        <c:crosses val="autoZero"/>
        <c:auto val="1"/>
        <c:lblAlgn val="ctr"/>
        <c:lblOffset val="100"/>
      </c:catAx>
      <c:valAx>
        <c:axId val="104215680"/>
        <c:scaling>
          <c:orientation val="minMax"/>
        </c:scaling>
        <c:axPos val="b"/>
        <c:majorGridlines/>
        <c:numFmt formatCode="0%" sourceLinked="1"/>
        <c:majorTickMark val="none"/>
        <c:tickLblPos val="nextTo"/>
        <c:crossAx val="102075008"/>
        <c:crosses val="autoZero"/>
        <c:crossBetween val="between"/>
      </c:valAx>
      <c:spPr>
        <a:solidFill>
          <a:schemeClr val="accent1">
            <a:lumMod val="20000"/>
            <a:lumOff val="80000"/>
          </a:schemeClr>
        </a:solidFill>
      </c:spPr>
    </c:plotArea>
    <c:legend>
      <c:legendPos val="b"/>
      <c:layout/>
    </c:legend>
    <c:plotVisOnly val="1"/>
  </c:chart>
  <c:txPr>
    <a:bodyPr/>
    <a:lstStyle/>
    <a:p>
      <a:pPr>
        <a:defRPr sz="900">
          <a:latin typeface="+mj-lt"/>
        </a:defRPr>
      </a:pPr>
      <a:endParaRPr lang="ru-RU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autoTitleDeleted val="1"/>
    <c:plotArea>
      <c:layout/>
      <c:barChart>
        <c:barDir val="bar"/>
        <c:grouping val="stacked"/>
        <c:ser>
          <c:idx val="0"/>
          <c:order val="0"/>
          <c:tx>
            <c:strRef>
              <c:f>'[Диаграмма в Microsoft Office Word]Лист1'!$B$1</c:f>
              <c:strCache>
                <c:ptCount val="1"/>
                <c:pt idx="0">
                  <c:v>ДА</c:v>
                </c:pt>
              </c:strCache>
            </c:strRef>
          </c:tx>
          <c:dLbls>
            <c:showVal val="1"/>
          </c:dLbls>
          <c:cat>
            <c:strRef>
              <c:f>'[Диаграмма в Microsoft Office Word]Лист1'!$A$2:$A$23</c:f>
              <c:strCache>
                <c:ptCount val="22"/>
                <c:pt idx="0">
                  <c:v>Майский район "ЦРБ"</c:v>
                </c:pt>
                <c:pt idx="1">
                  <c:v>Эльбрусский район "ЦРБ"</c:v>
                </c:pt>
                <c:pt idx="2">
                  <c:v>г.о.Прохладный "ЦРБ"</c:v>
                </c:pt>
                <c:pt idx="3">
                  <c:v>Терский район "ЦРБ"</c:v>
                </c:pt>
                <c:pt idx="4">
                  <c:v>Прохладненская стоматологическая поликлиника</c:v>
                </c:pt>
                <c:pt idx="5">
                  <c:v>г.о.Баксан "ЦРБ"</c:v>
                </c:pt>
                <c:pt idx="6">
                  <c:v>г.Чегем "ЦРБ"</c:v>
                </c:pt>
                <c:pt idx="7">
                  <c:v>Стоматологический центр им.Тхазаплижева Т.Х.</c:v>
                </c:pt>
                <c:pt idx="8">
                  <c:v>Зольский район "ЦРБ"</c:v>
                </c:pt>
                <c:pt idx="9">
                  <c:v>ОБЩЕРЕСПУБЛИКАНСКИЙ ПОКАЗАТЕЛЬ</c:v>
                </c:pt>
                <c:pt idx="10">
                  <c:v>г.Терек "Стоматологическая поликлиника"</c:v>
                </c:pt>
                <c:pt idx="11">
                  <c:v>г.о. Баксан "Стоматологическая поликлиника"</c:v>
                </c:pt>
                <c:pt idx="12">
                  <c:v>г.Нарткала "Стоматологическая поликлиника"</c:v>
                </c:pt>
                <c:pt idx="13">
                  <c:v>Медицинский консультативно-диагностический центр</c:v>
                </c:pt>
                <c:pt idx="14">
                  <c:v>г.Тырныауз "Стоматологическая поликлиника"</c:v>
                </c:pt>
                <c:pt idx="15">
                  <c:v>ООО "Виддер-Юг"</c:v>
                </c:pt>
                <c:pt idx="16">
                  <c:v>Майская стоматологическая поликлиника</c:v>
                </c:pt>
                <c:pt idx="17">
                  <c:v>Стоматологическая поликлиника №2</c:v>
                </c:pt>
                <c:pt idx="18">
                  <c:v>с.п.Заюково "Районная больница"</c:v>
                </c:pt>
                <c:pt idx="19">
                  <c:v>Черекский район «ЦРБ»</c:v>
                </c:pt>
                <c:pt idx="20">
                  <c:v>Стоматологическая поликлиника №1</c:v>
                </c:pt>
                <c:pt idx="21">
                  <c:v>ООО "Инвитро"</c:v>
                </c:pt>
              </c:strCache>
            </c:strRef>
          </c:cat>
          <c:val>
            <c:numRef>
              <c:f>'[Диаграмма в Microsoft Office Word]Лист1'!$B$2:$B$23</c:f>
              <c:numCache>
                <c:formatCode>0%</c:formatCode>
                <c:ptCount val="22"/>
                <c:pt idx="0">
                  <c:v>0.48000000000000032</c:v>
                </c:pt>
                <c:pt idx="1">
                  <c:v>0.49000000000000032</c:v>
                </c:pt>
                <c:pt idx="2">
                  <c:v>0.55000000000000004</c:v>
                </c:pt>
                <c:pt idx="3">
                  <c:v>0.64000000000000101</c:v>
                </c:pt>
                <c:pt idx="4">
                  <c:v>0.68</c:v>
                </c:pt>
                <c:pt idx="5">
                  <c:v>0.74000000000000088</c:v>
                </c:pt>
                <c:pt idx="6">
                  <c:v>0.74000000000000088</c:v>
                </c:pt>
                <c:pt idx="7">
                  <c:v>0.81</c:v>
                </c:pt>
                <c:pt idx="8">
                  <c:v>0.82000000000000062</c:v>
                </c:pt>
                <c:pt idx="9">
                  <c:v>0.83000000000000063</c:v>
                </c:pt>
                <c:pt idx="10">
                  <c:v>0.86000000000000065</c:v>
                </c:pt>
                <c:pt idx="11">
                  <c:v>0.9</c:v>
                </c:pt>
                <c:pt idx="12">
                  <c:v>0.92</c:v>
                </c:pt>
                <c:pt idx="13">
                  <c:v>0.94000000000000061</c:v>
                </c:pt>
                <c:pt idx="14">
                  <c:v>0.94000000000000061</c:v>
                </c:pt>
                <c:pt idx="15">
                  <c:v>0.95000000000000062</c:v>
                </c:pt>
                <c:pt idx="16">
                  <c:v>0.97000000000000064</c:v>
                </c:pt>
                <c:pt idx="17">
                  <c:v>0.98</c:v>
                </c:pt>
                <c:pt idx="18">
                  <c:v>0.98</c:v>
                </c:pt>
                <c:pt idx="19">
                  <c:v>0.98</c:v>
                </c:pt>
                <c:pt idx="20">
                  <c:v>1</c:v>
                </c:pt>
                <c:pt idx="21">
                  <c:v>1</c:v>
                </c:pt>
              </c:numCache>
            </c:numRef>
          </c:val>
        </c:ser>
        <c:ser>
          <c:idx val="1"/>
          <c:order val="1"/>
          <c:tx>
            <c:strRef>
              <c:f>'[Диаграмма в Microsoft Office Word]Лист1'!$C$1</c:f>
              <c:strCache>
                <c:ptCount val="1"/>
                <c:pt idx="0">
                  <c:v>НЕТ</c:v>
                </c:pt>
              </c:strCache>
            </c:strRef>
          </c:tx>
          <c:dLbls>
            <c:showVal val="1"/>
          </c:dLbls>
          <c:cat>
            <c:strRef>
              <c:f>'[Диаграмма в Microsoft Office Word]Лист1'!$A$2:$A$23</c:f>
              <c:strCache>
                <c:ptCount val="22"/>
                <c:pt idx="0">
                  <c:v>Майский район "ЦРБ"</c:v>
                </c:pt>
                <c:pt idx="1">
                  <c:v>Эльбрусский район "ЦРБ"</c:v>
                </c:pt>
                <c:pt idx="2">
                  <c:v>г.о.Прохладный "ЦРБ"</c:v>
                </c:pt>
                <c:pt idx="3">
                  <c:v>Терский район "ЦРБ"</c:v>
                </c:pt>
                <c:pt idx="4">
                  <c:v>Прохладненская стоматологическая поликлиника</c:v>
                </c:pt>
                <c:pt idx="5">
                  <c:v>г.о.Баксан "ЦРБ"</c:v>
                </c:pt>
                <c:pt idx="6">
                  <c:v>г.Чегем "ЦРБ"</c:v>
                </c:pt>
                <c:pt idx="7">
                  <c:v>Стоматологический центр им.Тхазаплижева Т.Х.</c:v>
                </c:pt>
                <c:pt idx="8">
                  <c:v>Зольский район "ЦРБ"</c:v>
                </c:pt>
                <c:pt idx="9">
                  <c:v>ОБЩЕРЕСПУБЛИКАНСКИЙ ПОКАЗАТЕЛЬ</c:v>
                </c:pt>
                <c:pt idx="10">
                  <c:v>г.Терек "Стоматологическая поликлиника"</c:v>
                </c:pt>
                <c:pt idx="11">
                  <c:v>г.о. Баксан "Стоматологическая поликлиника"</c:v>
                </c:pt>
                <c:pt idx="12">
                  <c:v>г.Нарткала "Стоматологическая поликлиника"</c:v>
                </c:pt>
                <c:pt idx="13">
                  <c:v>Медицинский консультативно-диагностический центр</c:v>
                </c:pt>
                <c:pt idx="14">
                  <c:v>г.Тырныауз "Стоматологическая поликлиника"</c:v>
                </c:pt>
                <c:pt idx="15">
                  <c:v>ООО "Виддер-Юг"</c:v>
                </c:pt>
                <c:pt idx="16">
                  <c:v>Майская стоматологическая поликлиника</c:v>
                </c:pt>
                <c:pt idx="17">
                  <c:v>Стоматологическая поликлиника №2</c:v>
                </c:pt>
                <c:pt idx="18">
                  <c:v>с.п.Заюково "Районная больница"</c:v>
                </c:pt>
                <c:pt idx="19">
                  <c:v>Черекский район «ЦРБ»</c:v>
                </c:pt>
                <c:pt idx="20">
                  <c:v>Стоматологическая поликлиника №1</c:v>
                </c:pt>
                <c:pt idx="21">
                  <c:v>ООО "Инвитро"</c:v>
                </c:pt>
              </c:strCache>
            </c:strRef>
          </c:cat>
          <c:val>
            <c:numRef>
              <c:f>'[Диаграмма в Microsoft Office Word]Лист1'!$C$2:$C$23</c:f>
              <c:numCache>
                <c:formatCode>0%</c:formatCode>
                <c:ptCount val="22"/>
                <c:pt idx="0">
                  <c:v>0.52</c:v>
                </c:pt>
                <c:pt idx="1">
                  <c:v>0.46</c:v>
                </c:pt>
                <c:pt idx="2">
                  <c:v>0.30000000000000032</c:v>
                </c:pt>
                <c:pt idx="3">
                  <c:v>0.36000000000000032</c:v>
                </c:pt>
                <c:pt idx="4">
                  <c:v>0.29000000000000031</c:v>
                </c:pt>
                <c:pt idx="5">
                  <c:v>0.2</c:v>
                </c:pt>
                <c:pt idx="6">
                  <c:v>0.24000000000000021</c:v>
                </c:pt>
                <c:pt idx="7">
                  <c:v>0.13</c:v>
                </c:pt>
                <c:pt idx="8">
                  <c:v>0.16</c:v>
                </c:pt>
                <c:pt idx="9">
                  <c:v>0.14000000000000001</c:v>
                </c:pt>
                <c:pt idx="10">
                  <c:v>8.0000000000000043E-2</c:v>
                </c:pt>
                <c:pt idx="11">
                  <c:v>0.05</c:v>
                </c:pt>
                <c:pt idx="12">
                  <c:v>8.0000000000000043E-2</c:v>
                </c:pt>
                <c:pt idx="13">
                  <c:v>2.0000000000000011E-2</c:v>
                </c:pt>
                <c:pt idx="14">
                  <c:v>6.0000000000000032E-2</c:v>
                </c:pt>
                <c:pt idx="15">
                  <c:v>3.0000000000000002E-2</c:v>
                </c:pt>
                <c:pt idx="17">
                  <c:v>2.0000000000000011E-2</c:v>
                </c:pt>
                <c:pt idx="18">
                  <c:v>2.0000000000000011E-2</c:v>
                </c:pt>
                <c:pt idx="19">
                  <c:v>2.0000000000000011E-2</c:v>
                </c:pt>
              </c:numCache>
            </c:numRef>
          </c:val>
        </c:ser>
        <c:gapWidth val="75"/>
        <c:overlap val="100"/>
        <c:axId val="109639168"/>
        <c:axId val="109832448"/>
      </c:barChart>
      <c:catAx>
        <c:axId val="109639168"/>
        <c:scaling>
          <c:orientation val="minMax"/>
        </c:scaling>
        <c:axPos val="l"/>
        <c:majorTickMark val="none"/>
        <c:tickLblPos val="nextTo"/>
        <c:crossAx val="109832448"/>
        <c:crosses val="autoZero"/>
        <c:auto val="1"/>
        <c:lblAlgn val="ctr"/>
        <c:lblOffset val="100"/>
      </c:catAx>
      <c:valAx>
        <c:axId val="109832448"/>
        <c:scaling>
          <c:orientation val="minMax"/>
        </c:scaling>
        <c:axPos val="b"/>
        <c:majorGridlines/>
        <c:numFmt formatCode="0%" sourceLinked="1"/>
        <c:majorTickMark val="none"/>
        <c:tickLblPos val="nextTo"/>
        <c:crossAx val="109639168"/>
        <c:crosses val="autoZero"/>
        <c:crossBetween val="between"/>
      </c:valAx>
      <c:spPr>
        <a:solidFill>
          <a:schemeClr val="accent1">
            <a:lumMod val="20000"/>
            <a:lumOff val="80000"/>
          </a:schemeClr>
        </a:solidFill>
      </c:spPr>
    </c:plotArea>
    <c:legend>
      <c:legendPos val="b"/>
      <c:layout/>
    </c:legend>
    <c:plotVisOnly val="1"/>
  </c:chart>
  <c:txPr>
    <a:bodyPr/>
    <a:lstStyle/>
    <a:p>
      <a:pPr>
        <a:defRPr sz="1000"/>
      </a:pPr>
      <a:endParaRPr lang="ru-RU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autoTitleDeleted val="1"/>
    <c:plotArea>
      <c:layout/>
      <c:barChart>
        <c:barDir val="bar"/>
        <c:grouping val="stacked"/>
        <c:ser>
          <c:idx val="0"/>
          <c:order val="0"/>
          <c:tx>
            <c:strRef>
              <c:f>'[Диаграмма в Microsoft Office Word]Лист1'!$B$1</c:f>
              <c:strCache>
                <c:ptCount val="1"/>
                <c:pt idx="0">
                  <c:v>ДА</c:v>
                </c:pt>
              </c:strCache>
            </c:strRef>
          </c:tx>
          <c:dLbls>
            <c:showVal val="1"/>
          </c:dLbls>
          <c:cat>
            <c:strRef>
              <c:f>'[Диаграмма в Microsoft Office Word]Лист1'!$A$2:$A$19</c:f>
              <c:strCache>
                <c:ptCount val="18"/>
                <c:pt idx="0">
                  <c:v>Майский район "ЦРБ"</c:v>
                </c:pt>
                <c:pt idx="1">
                  <c:v>г.о.Прохладный "ЦРБ"</c:v>
                </c:pt>
                <c:pt idx="2">
                  <c:v>Черекский район "ЦРБ"</c:v>
                </c:pt>
                <c:pt idx="3">
                  <c:v>Республиканский эндокринологический центр</c:v>
                </c:pt>
                <c:pt idx="4">
                  <c:v>Терский район "ЦРБ"</c:v>
                </c:pt>
                <c:pt idx="5">
                  <c:v>Онкологический диспансер </c:v>
                </c:pt>
                <c:pt idx="6">
                  <c:v>ОБЩЕРЕСПУБЛИКАНСКИЙ ПОКАЗАТЕЛЬ</c:v>
                </c:pt>
                <c:pt idx="7">
                  <c:v>Медицинский консультативно-диагностический центр </c:v>
                </c:pt>
                <c:pt idx="8">
                  <c:v>г.о.Баксан "ЦРБ"</c:v>
                </c:pt>
                <c:pt idx="9">
                  <c:v>Центр по профилактике и борьбе со СПИДом и инфекционными заболеваниями</c:v>
                </c:pt>
                <c:pt idx="10">
                  <c:v>г. Чегем "ЦРБ"</c:v>
                </c:pt>
                <c:pt idx="11">
                  <c:v>Кардиологический центр</c:v>
                </c:pt>
                <c:pt idx="12">
                  <c:v>с.п.Заюково "Районная больница"</c:v>
                </c:pt>
                <c:pt idx="13">
                  <c:v>Республиканская клиническая больница</c:v>
                </c:pt>
                <c:pt idx="14">
                  <c:v>Центр организации специализированной аллергологической помощи</c:v>
                </c:pt>
                <c:pt idx="15">
                  <c:v>Эльбрусский район "ЦРБ"</c:v>
                </c:pt>
                <c:pt idx="16">
                  <c:v>Кожно-венерологический диспансер</c:v>
                </c:pt>
                <c:pt idx="17">
                  <c:v>Зольский район "ЦРБ"</c:v>
                </c:pt>
              </c:strCache>
            </c:strRef>
          </c:cat>
          <c:val>
            <c:numRef>
              <c:f>'[Диаграмма в Microsoft Office Word]Лист1'!$B$2:$B$19</c:f>
              <c:numCache>
                <c:formatCode>0%</c:formatCode>
                <c:ptCount val="18"/>
                <c:pt idx="0">
                  <c:v>0.2</c:v>
                </c:pt>
                <c:pt idx="1">
                  <c:v>0.26</c:v>
                </c:pt>
                <c:pt idx="2">
                  <c:v>0.28000000000000008</c:v>
                </c:pt>
                <c:pt idx="3">
                  <c:v>0.52</c:v>
                </c:pt>
                <c:pt idx="4">
                  <c:v>0.53</c:v>
                </c:pt>
                <c:pt idx="5" formatCode="0.00%">
                  <c:v>0.57099999999999995</c:v>
                </c:pt>
                <c:pt idx="6" formatCode="0.00%">
                  <c:v>0.59699999999999998</c:v>
                </c:pt>
                <c:pt idx="7">
                  <c:v>0.60000000000000064</c:v>
                </c:pt>
                <c:pt idx="8">
                  <c:v>0.6200000000000051</c:v>
                </c:pt>
                <c:pt idx="9">
                  <c:v>0.63000000000000578</c:v>
                </c:pt>
                <c:pt idx="10">
                  <c:v>0.64000000000000579</c:v>
                </c:pt>
                <c:pt idx="11" formatCode="0.00%">
                  <c:v>0.65300000000000624</c:v>
                </c:pt>
                <c:pt idx="12">
                  <c:v>0.66000000000000658</c:v>
                </c:pt>
                <c:pt idx="13">
                  <c:v>0.70000000000000062</c:v>
                </c:pt>
                <c:pt idx="14">
                  <c:v>0.76000000000000578</c:v>
                </c:pt>
                <c:pt idx="15">
                  <c:v>0.76000000000000578</c:v>
                </c:pt>
                <c:pt idx="16" formatCode="0.00%">
                  <c:v>0.89800000000000002</c:v>
                </c:pt>
                <c:pt idx="17">
                  <c:v>0.98</c:v>
                </c:pt>
              </c:numCache>
            </c:numRef>
          </c:val>
        </c:ser>
        <c:ser>
          <c:idx val="1"/>
          <c:order val="1"/>
          <c:tx>
            <c:strRef>
              <c:f>'[Диаграмма в Microsoft Office Word]Лист1'!$C$1</c:f>
              <c:strCache>
                <c:ptCount val="1"/>
                <c:pt idx="0">
                  <c:v>НЕТ </c:v>
                </c:pt>
              </c:strCache>
            </c:strRef>
          </c:tx>
          <c:dLbls>
            <c:showVal val="1"/>
          </c:dLbls>
          <c:cat>
            <c:strRef>
              <c:f>'[Диаграмма в Microsoft Office Word]Лист1'!$A$2:$A$19</c:f>
              <c:strCache>
                <c:ptCount val="18"/>
                <c:pt idx="0">
                  <c:v>Майский район "ЦРБ"</c:v>
                </c:pt>
                <c:pt idx="1">
                  <c:v>г.о.Прохладный "ЦРБ"</c:v>
                </c:pt>
                <c:pt idx="2">
                  <c:v>Черекский район "ЦРБ"</c:v>
                </c:pt>
                <c:pt idx="3">
                  <c:v>Республиканский эндокринологический центр</c:v>
                </c:pt>
                <c:pt idx="4">
                  <c:v>Терский район "ЦРБ"</c:v>
                </c:pt>
                <c:pt idx="5">
                  <c:v>Онкологический диспансер </c:v>
                </c:pt>
                <c:pt idx="6">
                  <c:v>ОБЩЕРЕСПУБЛИКАНСКИЙ ПОКАЗАТЕЛЬ</c:v>
                </c:pt>
                <c:pt idx="7">
                  <c:v>Медицинский консультативно-диагностический центр </c:v>
                </c:pt>
                <c:pt idx="8">
                  <c:v>г.о.Баксан "ЦРБ"</c:v>
                </c:pt>
                <c:pt idx="9">
                  <c:v>Центр по профилактике и борьбе со СПИДом и инфекционными заболеваниями</c:v>
                </c:pt>
                <c:pt idx="10">
                  <c:v>г. Чегем "ЦРБ"</c:v>
                </c:pt>
                <c:pt idx="11">
                  <c:v>Кардиологический центр</c:v>
                </c:pt>
                <c:pt idx="12">
                  <c:v>с.п.Заюково "Районная больница"</c:v>
                </c:pt>
                <c:pt idx="13">
                  <c:v>Республиканская клиническая больница</c:v>
                </c:pt>
                <c:pt idx="14">
                  <c:v>Центр организации специализированной аллергологической помощи</c:v>
                </c:pt>
                <c:pt idx="15">
                  <c:v>Эльбрусский район "ЦРБ"</c:v>
                </c:pt>
                <c:pt idx="16">
                  <c:v>Кожно-венерологический диспансер</c:v>
                </c:pt>
                <c:pt idx="17">
                  <c:v>Зольский район "ЦРБ"</c:v>
                </c:pt>
              </c:strCache>
            </c:strRef>
          </c:cat>
          <c:val>
            <c:numRef>
              <c:f>'[Диаграмма в Microsoft Office Word]Лист1'!$C$2:$C$19</c:f>
              <c:numCache>
                <c:formatCode>0%</c:formatCode>
                <c:ptCount val="18"/>
                <c:pt idx="0">
                  <c:v>0.14000000000000001</c:v>
                </c:pt>
                <c:pt idx="1">
                  <c:v>0.12000000000000002</c:v>
                </c:pt>
                <c:pt idx="2">
                  <c:v>0.13</c:v>
                </c:pt>
                <c:pt idx="3">
                  <c:v>4.0000000000000022E-2</c:v>
                </c:pt>
                <c:pt idx="4">
                  <c:v>0.24000000000000021</c:v>
                </c:pt>
                <c:pt idx="5">
                  <c:v>0.24000000000000021</c:v>
                </c:pt>
                <c:pt idx="6" formatCode="0.00%">
                  <c:v>0.112</c:v>
                </c:pt>
                <c:pt idx="7" formatCode="0.00%">
                  <c:v>2.1999999999999999E-2</c:v>
                </c:pt>
                <c:pt idx="8">
                  <c:v>0.28000000000000008</c:v>
                </c:pt>
                <c:pt idx="9">
                  <c:v>0.17</c:v>
                </c:pt>
                <c:pt idx="10">
                  <c:v>0.14000000000000001</c:v>
                </c:pt>
                <c:pt idx="11" formatCode="0.00%">
                  <c:v>8.2000000000000003E-2</c:v>
                </c:pt>
                <c:pt idx="12">
                  <c:v>4.0000000000000022E-2</c:v>
                </c:pt>
                <c:pt idx="13">
                  <c:v>0.1</c:v>
                </c:pt>
                <c:pt idx="14">
                  <c:v>2.0000000000000011E-2</c:v>
                </c:pt>
                <c:pt idx="15">
                  <c:v>8.0000000000000043E-2</c:v>
                </c:pt>
                <c:pt idx="17">
                  <c:v>2.0000000000000011E-2</c:v>
                </c:pt>
              </c:numCache>
            </c:numRef>
          </c:val>
        </c:ser>
        <c:gapWidth val="75"/>
        <c:overlap val="100"/>
        <c:axId val="95377664"/>
        <c:axId val="95451008"/>
      </c:barChart>
      <c:catAx>
        <c:axId val="95377664"/>
        <c:scaling>
          <c:orientation val="minMax"/>
        </c:scaling>
        <c:axPos val="l"/>
        <c:majorTickMark val="none"/>
        <c:tickLblPos val="nextTo"/>
        <c:crossAx val="95451008"/>
        <c:crosses val="autoZero"/>
        <c:auto val="1"/>
        <c:lblAlgn val="ctr"/>
        <c:lblOffset val="100"/>
      </c:catAx>
      <c:valAx>
        <c:axId val="95451008"/>
        <c:scaling>
          <c:orientation val="minMax"/>
        </c:scaling>
        <c:axPos val="b"/>
        <c:majorGridlines/>
        <c:numFmt formatCode="0%" sourceLinked="1"/>
        <c:majorTickMark val="none"/>
        <c:tickLblPos val="nextTo"/>
        <c:crossAx val="95377664"/>
        <c:crosses val="autoZero"/>
        <c:crossBetween val="between"/>
      </c:valAx>
      <c:spPr>
        <a:solidFill>
          <a:schemeClr val="accent1">
            <a:lumMod val="20000"/>
            <a:lumOff val="80000"/>
          </a:schemeClr>
        </a:solidFill>
      </c:spPr>
    </c:plotArea>
    <c:legend>
      <c:legendPos val="b"/>
      <c:layout/>
    </c:legend>
    <c:plotVisOnly val="1"/>
  </c:chart>
  <c:txPr>
    <a:bodyPr/>
    <a:lstStyle/>
    <a:p>
      <a:pPr>
        <a:defRPr sz="1050"/>
      </a:pPr>
      <a:endParaRPr lang="ru-RU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autoTitleDeleted val="1"/>
    <c:plotArea>
      <c:layout>
        <c:manualLayout>
          <c:layoutTarget val="inner"/>
          <c:xMode val="edge"/>
          <c:yMode val="edge"/>
          <c:x val="0.4426806570145661"/>
          <c:y val="2.8664495114006514E-2"/>
          <c:w val="0.52795058296448238"/>
          <c:h val="0.84365354330708664"/>
        </c:manualLayout>
      </c:layout>
      <c:barChart>
        <c:barDir val="bar"/>
        <c:grouping val="stacked"/>
        <c:ser>
          <c:idx val="0"/>
          <c:order val="0"/>
          <c:tx>
            <c:strRef>
              <c:f>'[Диаграмма в Microsoft Office Word]Лист1'!$B$1</c:f>
              <c:strCache>
                <c:ptCount val="1"/>
                <c:pt idx="0">
                  <c:v>ДА</c:v>
                </c:pt>
              </c:strCache>
            </c:strRef>
          </c:tx>
          <c:dLbls>
            <c:showVal val="1"/>
          </c:dLbls>
          <c:cat>
            <c:strRef>
              <c:f>'[Диаграмма в Microsoft Office Word]Лист1'!$A$2:$A$19</c:f>
              <c:strCache>
                <c:ptCount val="18"/>
                <c:pt idx="0">
                  <c:v>г.о.Прохладный "ЦРБ"</c:v>
                </c:pt>
                <c:pt idx="1">
                  <c:v>Кардиологический центр</c:v>
                </c:pt>
                <c:pt idx="2">
                  <c:v>Республиканская клиническая больница</c:v>
                </c:pt>
                <c:pt idx="3">
                  <c:v>Эльбрусский район "ЦРБ"</c:v>
                </c:pt>
                <c:pt idx="4">
                  <c:v>Республиканский эндокринологический центр</c:v>
                </c:pt>
                <c:pt idx="5">
                  <c:v>Центр организации специализированной аллергологической помощи</c:v>
                </c:pt>
                <c:pt idx="6">
                  <c:v>Онкологический диспансер</c:v>
                </c:pt>
                <c:pt idx="7">
                  <c:v>Медицинский консультативно-диагностический центр</c:v>
                </c:pt>
                <c:pt idx="8">
                  <c:v>ОБЩЕРЕСПУБЛИКАНСКИЙ ПОКАЗАТЕЛЬ</c:v>
                </c:pt>
                <c:pt idx="9">
                  <c:v>г.Чегем "ЦРБ"</c:v>
                </c:pt>
                <c:pt idx="10">
                  <c:v>Черекский район "ЦРБ"</c:v>
                </c:pt>
                <c:pt idx="11">
                  <c:v>г.о.Баксан "ЦРБ"</c:v>
                </c:pt>
                <c:pt idx="12">
                  <c:v>Центр по профилактике и борьбе со СПИДом и инфекционными заболеваниями</c:v>
                </c:pt>
                <c:pt idx="13">
                  <c:v>с.п.Заюково "Районная больница"</c:v>
                </c:pt>
                <c:pt idx="14">
                  <c:v>Кожно-венерологический диспансер</c:v>
                </c:pt>
                <c:pt idx="15">
                  <c:v>Терский район "ЦРБ"</c:v>
                </c:pt>
                <c:pt idx="16">
                  <c:v>Зольский район "ЦРБ"</c:v>
                </c:pt>
                <c:pt idx="17">
                  <c:v>Майский район "ЦРБ"</c:v>
                </c:pt>
              </c:strCache>
            </c:strRef>
          </c:cat>
          <c:val>
            <c:numRef>
              <c:f>'[Диаграмма в Microsoft Office Word]Лист1'!$B$2:$B$19</c:f>
              <c:numCache>
                <c:formatCode>0%</c:formatCode>
                <c:ptCount val="18"/>
                <c:pt idx="0">
                  <c:v>2.0000000000000011E-2</c:v>
                </c:pt>
                <c:pt idx="1">
                  <c:v>0.1</c:v>
                </c:pt>
                <c:pt idx="2">
                  <c:v>0.1</c:v>
                </c:pt>
                <c:pt idx="3">
                  <c:v>0.12000000000000002</c:v>
                </c:pt>
                <c:pt idx="4">
                  <c:v>0.16</c:v>
                </c:pt>
                <c:pt idx="5">
                  <c:v>0.16</c:v>
                </c:pt>
                <c:pt idx="6">
                  <c:v>0.17</c:v>
                </c:pt>
                <c:pt idx="7">
                  <c:v>0.2</c:v>
                </c:pt>
                <c:pt idx="8">
                  <c:v>0.24000000000000021</c:v>
                </c:pt>
                <c:pt idx="9">
                  <c:v>0.24000000000000021</c:v>
                </c:pt>
                <c:pt idx="10">
                  <c:v>0.26</c:v>
                </c:pt>
                <c:pt idx="11">
                  <c:v>0.42000000000000032</c:v>
                </c:pt>
                <c:pt idx="12">
                  <c:v>0.43000000000000038</c:v>
                </c:pt>
                <c:pt idx="13">
                  <c:v>0.5</c:v>
                </c:pt>
                <c:pt idx="14">
                  <c:v>0.55000000000000004</c:v>
                </c:pt>
                <c:pt idx="15">
                  <c:v>0.55000000000000004</c:v>
                </c:pt>
                <c:pt idx="16">
                  <c:v>0.66000000000000625</c:v>
                </c:pt>
              </c:numCache>
            </c:numRef>
          </c:val>
        </c:ser>
        <c:ser>
          <c:idx val="1"/>
          <c:order val="1"/>
          <c:tx>
            <c:strRef>
              <c:f>'[Диаграмма в Microsoft Office Word]Лист1'!$C$1</c:f>
              <c:strCache>
                <c:ptCount val="1"/>
                <c:pt idx="0">
                  <c:v>НЕТ</c:v>
                </c:pt>
              </c:strCache>
            </c:strRef>
          </c:tx>
          <c:dLbls>
            <c:dLbl>
              <c:idx val="0"/>
              <c:layout>
                <c:manualLayout>
                  <c:x val="2.5484790213840591E-2"/>
                  <c:y val="2.5088307880553971E-3"/>
                </c:manualLayout>
              </c:layout>
              <c:showVal val="1"/>
            </c:dLbl>
            <c:showVal val="1"/>
          </c:dLbls>
          <c:cat>
            <c:strRef>
              <c:f>'[Диаграмма в Microsoft Office Word]Лист1'!$A$2:$A$19</c:f>
              <c:strCache>
                <c:ptCount val="18"/>
                <c:pt idx="0">
                  <c:v>г.о.Прохладный "ЦРБ"</c:v>
                </c:pt>
                <c:pt idx="1">
                  <c:v>Кардиологический центр</c:v>
                </c:pt>
                <c:pt idx="2">
                  <c:v>Республиканская клиническая больница</c:v>
                </c:pt>
                <c:pt idx="3">
                  <c:v>Эльбрусский район "ЦРБ"</c:v>
                </c:pt>
                <c:pt idx="4">
                  <c:v>Республиканский эндокринологический центр</c:v>
                </c:pt>
                <c:pt idx="5">
                  <c:v>Центр организации специализированной аллергологической помощи</c:v>
                </c:pt>
                <c:pt idx="6">
                  <c:v>Онкологический диспансер</c:v>
                </c:pt>
                <c:pt idx="7">
                  <c:v>Медицинский консультативно-диагностический центр</c:v>
                </c:pt>
                <c:pt idx="8">
                  <c:v>ОБЩЕРЕСПУБЛИКАНСКИЙ ПОКАЗАТЕЛЬ</c:v>
                </c:pt>
                <c:pt idx="9">
                  <c:v>г.Чегем "ЦРБ"</c:v>
                </c:pt>
                <c:pt idx="10">
                  <c:v>Черекский район "ЦРБ"</c:v>
                </c:pt>
                <c:pt idx="11">
                  <c:v>г.о.Баксан "ЦРБ"</c:v>
                </c:pt>
                <c:pt idx="12">
                  <c:v>Центр по профилактике и борьбе со СПИДом и инфекционными заболеваниями</c:v>
                </c:pt>
                <c:pt idx="13">
                  <c:v>с.п.Заюково "Районная больница"</c:v>
                </c:pt>
                <c:pt idx="14">
                  <c:v>Кожно-венерологический диспансер</c:v>
                </c:pt>
                <c:pt idx="15">
                  <c:v>Терский район "ЦРБ"</c:v>
                </c:pt>
                <c:pt idx="16">
                  <c:v>Зольский район "ЦРБ"</c:v>
                </c:pt>
                <c:pt idx="17">
                  <c:v>Майский район "ЦРБ"</c:v>
                </c:pt>
              </c:strCache>
            </c:strRef>
          </c:cat>
          <c:val>
            <c:numRef>
              <c:f>'[Диаграмма в Microsoft Office Word]Лист1'!$C$2:$C$19</c:f>
              <c:numCache>
                <c:formatCode>0%</c:formatCode>
                <c:ptCount val="18"/>
                <c:pt idx="0">
                  <c:v>4.0000000000000022E-2</c:v>
                </c:pt>
                <c:pt idx="1">
                  <c:v>0.48000000000000032</c:v>
                </c:pt>
                <c:pt idx="2">
                  <c:v>0.54</c:v>
                </c:pt>
                <c:pt idx="3">
                  <c:v>0.56000000000000005</c:v>
                </c:pt>
                <c:pt idx="4">
                  <c:v>0.36000000000000032</c:v>
                </c:pt>
                <c:pt idx="5">
                  <c:v>0.4</c:v>
                </c:pt>
                <c:pt idx="6">
                  <c:v>0.48000000000000032</c:v>
                </c:pt>
                <c:pt idx="7">
                  <c:v>0.27</c:v>
                </c:pt>
                <c:pt idx="8">
                  <c:v>0.33000000000000301</c:v>
                </c:pt>
                <c:pt idx="9">
                  <c:v>0.52</c:v>
                </c:pt>
                <c:pt idx="10">
                  <c:v>0.1</c:v>
                </c:pt>
                <c:pt idx="11">
                  <c:v>0.4</c:v>
                </c:pt>
                <c:pt idx="12">
                  <c:v>0.30000000000000032</c:v>
                </c:pt>
                <c:pt idx="13">
                  <c:v>0.18000000000000024</c:v>
                </c:pt>
                <c:pt idx="14">
                  <c:v>0.2</c:v>
                </c:pt>
                <c:pt idx="15">
                  <c:v>0.41000000000000031</c:v>
                </c:pt>
                <c:pt idx="16">
                  <c:v>0.1</c:v>
                </c:pt>
                <c:pt idx="17">
                  <c:v>8.0000000000000043E-2</c:v>
                </c:pt>
              </c:numCache>
            </c:numRef>
          </c:val>
        </c:ser>
        <c:gapWidth val="75"/>
        <c:overlap val="100"/>
        <c:axId val="95748480"/>
        <c:axId val="95750400"/>
      </c:barChart>
      <c:catAx>
        <c:axId val="95748480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000">
                <a:latin typeface="+mj-lt"/>
              </a:defRPr>
            </a:pPr>
            <a:endParaRPr lang="ru-RU"/>
          </a:p>
        </c:txPr>
        <c:crossAx val="95750400"/>
        <c:crosses val="autoZero"/>
        <c:auto val="1"/>
        <c:lblAlgn val="ctr"/>
        <c:lblOffset val="100"/>
      </c:catAx>
      <c:valAx>
        <c:axId val="95750400"/>
        <c:scaling>
          <c:orientation val="minMax"/>
        </c:scaling>
        <c:axPos val="b"/>
        <c:majorGridlines/>
        <c:numFmt formatCode="0%" sourceLinked="1"/>
        <c:majorTickMark val="none"/>
        <c:tickLblPos val="nextTo"/>
        <c:crossAx val="95748480"/>
        <c:crosses val="autoZero"/>
        <c:crossBetween val="between"/>
      </c:valAx>
      <c:spPr>
        <a:solidFill>
          <a:schemeClr val="accent1">
            <a:lumMod val="20000"/>
            <a:lumOff val="80000"/>
          </a:schemeClr>
        </a:solidFill>
      </c:spPr>
    </c:plotArea>
    <c:legend>
      <c:legendPos val="b"/>
      <c:layout/>
    </c:legend>
    <c:plotVisOnly val="1"/>
  </c:chart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autoTitleDeleted val="1"/>
    <c:plotArea>
      <c:layout/>
      <c:barChart>
        <c:barDir val="bar"/>
        <c:grouping val="stacked"/>
        <c:ser>
          <c:idx val="0"/>
          <c:order val="0"/>
          <c:tx>
            <c:strRef>
              <c:f>'[Диаграмма в Microsoft Office Word]Лист1'!$B$1</c:f>
              <c:strCache>
                <c:ptCount val="1"/>
                <c:pt idx="0">
                  <c:v>ДА</c:v>
                </c:pt>
              </c:strCache>
            </c:strRef>
          </c:tx>
          <c:dLbls>
            <c:showVal val="1"/>
          </c:dLbls>
          <c:cat>
            <c:strRef>
              <c:f>'[Диаграмма в Microsoft Office Word]Лист1'!$A$2:$A$19</c:f>
              <c:strCache>
                <c:ptCount val="18"/>
                <c:pt idx="0">
                  <c:v>Черекский район "ЦРБ"</c:v>
                </c:pt>
                <c:pt idx="1">
                  <c:v>Майский район "ЦРБ"</c:v>
                </c:pt>
                <c:pt idx="2">
                  <c:v>Центр по профилактике и борьбе со СПИДом и инфекционными заболеваниями</c:v>
                </c:pt>
                <c:pt idx="3">
                  <c:v>Онкологический диспансер</c:v>
                </c:pt>
                <c:pt idx="4">
                  <c:v>Республиканская клиническая больница</c:v>
                </c:pt>
                <c:pt idx="5">
                  <c:v>г.Чегем "ЦРБ"</c:v>
                </c:pt>
                <c:pt idx="6">
                  <c:v>г.о.Прохладный "ЦРБ"</c:v>
                </c:pt>
                <c:pt idx="7">
                  <c:v>ОБЩЕРЕСПУБЛИКАНСКИЙ ПОКАЗАТЕЛЬ</c:v>
                </c:pt>
                <c:pt idx="8">
                  <c:v>Кардиологический центр</c:v>
                </c:pt>
                <c:pt idx="9">
                  <c:v>г.о.Баксан "ЦРБ"</c:v>
                </c:pt>
                <c:pt idx="10">
                  <c:v>Центр организации специализированной аллергологической помощи</c:v>
                </c:pt>
                <c:pt idx="11">
                  <c:v>Терский район "ЦРБ"</c:v>
                </c:pt>
                <c:pt idx="12">
                  <c:v>Республиканский эндокринологический центр</c:v>
                </c:pt>
                <c:pt idx="13">
                  <c:v>Эльбрусский район "ЦРБ"</c:v>
                </c:pt>
                <c:pt idx="14">
                  <c:v>Медицинский консультативно-диагностический центр</c:v>
                </c:pt>
                <c:pt idx="15">
                  <c:v>с.п.Заюково "Районная больница"</c:v>
                </c:pt>
                <c:pt idx="16">
                  <c:v>Зольский район "ЦРБ"</c:v>
                </c:pt>
                <c:pt idx="17">
                  <c:v>Кожно-венерологический диспансер</c:v>
                </c:pt>
              </c:strCache>
            </c:strRef>
          </c:cat>
          <c:val>
            <c:numRef>
              <c:f>'[Диаграмма в Microsoft Office Word]Лист1'!$B$2:$B$19</c:f>
              <c:numCache>
                <c:formatCode>0%</c:formatCode>
                <c:ptCount val="18"/>
                <c:pt idx="0">
                  <c:v>0.41000000000000031</c:v>
                </c:pt>
                <c:pt idx="1">
                  <c:v>0.46</c:v>
                </c:pt>
                <c:pt idx="2">
                  <c:v>0.56999999999999995</c:v>
                </c:pt>
                <c:pt idx="3">
                  <c:v>0.62000000000000488</c:v>
                </c:pt>
                <c:pt idx="4">
                  <c:v>0.72000000000000064</c:v>
                </c:pt>
                <c:pt idx="5">
                  <c:v>0.72000000000000064</c:v>
                </c:pt>
                <c:pt idx="6">
                  <c:v>0.74000000000000365</c:v>
                </c:pt>
                <c:pt idx="7">
                  <c:v>0.750000000000005</c:v>
                </c:pt>
                <c:pt idx="8">
                  <c:v>0.76000000000000545</c:v>
                </c:pt>
                <c:pt idx="9">
                  <c:v>0.76000000000000545</c:v>
                </c:pt>
                <c:pt idx="10">
                  <c:v>0.78</c:v>
                </c:pt>
                <c:pt idx="11">
                  <c:v>0.8</c:v>
                </c:pt>
                <c:pt idx="12">
                  <c:v>0.82000000000000062</c:v>
                </c:pt>
                <c:pt idx="13">
                  <c:v>0.84000000000000064</c:v>
                </c:pt>
                <c:pt idx="14">
                  <c:v>0.87000000000000488</c:v>
                </c:pt>
                <c:pt idx="15">
                  <c:v>0.92</c:v>
                </c:pt>
                <c:pt idx="16">
                  <c:v>0.95000000000000062</c:v>
                </c:pt>
                <c:pt idx="17">
                  <c:v>1</c:v>
                </c:pt>
              </c:numCache>
            </c:numRef>
          </c:val>
        </c:ser>
        <c:ser>
          <c:idx val="1"/>
          <c:order val="1"/>
          <c:tx>
            <c:strRef>
              <c:f>'[Диаграмма в Microsoft Office Word]Лист1'!$C$1</c:f>
              <c:strCache>
                <c:ptCount val="1"/>
                <c:pt idx="0">
                  <c:v>НЕТ</c:v>
                </c:pt>
              </c:strCache>
            </c:strRef>
          </c:tx>
          <c:dLbls>
            <c:showVal val="1"/>
          </c:dLbls>
          <c:cat>
            <c:strRef>
              <c:f>'[Диаграмма в Microsoft Office Word]Лист1'!$A$2:$A$19</c:f>
              <c:strCache>
                <c:ptCount val="18"/>
                <c:pt idx="0">
                  <c:v>Черекский район "ЦРБ"</c:v>
                </c:pt>
                <c:pt idx="1">
                  <c:v>Майский район "ЦРБ"</c:v>
                </c:pt>
                <c:pt idx="2">
                  <c:v>Центр по профилактике и борьбе со СПИДом и инфекционными заболеваниями</c:v>
                </c:pt>
                <c:pt idx="3">
                  <c:v>Онкологический диспансер</c:v>
                </c:pt>
                <c:pt idx="4">
                  <c:v>Республиканская клиническая больница</c:v>
                </c:pt>
                <c:pt idx="5">
                  <c:v>г.Чегем "ЦРБ"</c:v>
                </c:pt>
                <c:pt idx="6">
                  <c:v>г.о.Прохладный "ЦРБ"</c:v>
                </c:pt>
                <c:pt idx="7">
                  <c:v>ОБЩЕРЕСПУБЛИКАНСКИЙ ПОКАЗАТЕЛЬ</c:v>
                </c:pt>
                <c:pt idx="8">
                  <c:v>Кардиологический центр</c:v>
                </c:pt>
                <c:pt idx="9">
                  <c:v>г.о.Баксан "ЦРБ"</c:v>
                </c:pt>
                <c:pt idx="10">
                  <c:v>Центр организации специализированной аллергологической помощи</c:v>
                </c:pt>
                <c:pt idx="11">
                  <c:v>Терский район "ЦРБ"</c:v>
                </c:pt>
                <c:pt idx="12">
                  <c:v>Республиканский эндокринологический центр</c:v>
                </c:pt>
                <c:pt idx="13">
                  <c:v>Эльбрусский район "ЦРБ"</c:v>
                </c:pt>
                <c:pt idx="14">
                  <c:v>Медицинский консультативно-диагностический центр</c:v>
                </c:pt>
                <c:pt idx="15">
                  <c:v>с.п.Заюково "Районная больница"</c:v>
                </c:pt>
                <c:pt idx="16">
                  <c:v>Зольский район "ЦРБ"</c:v>
                </c:pt>
                <c:pt idx="17">
                  <c:v>Кожно-венерологический диспансер</c:v>
                </c:pt>
              </c:strCache>
            </c:strRef>
          </c:cat>
          <c:val>
            <c:numRef>
              <c:f>'[Диаграмма в Microsoft Office Word]Лист1'!$C$2:$C$19</c:f>
              <c:numCache>
                <c:formatCode>0%</c:formatCode>
                <c:ptCount val="18"/>
                <c:pt idx="0">
                  <c:v>0.51</c:v>
                </c:pt>
                <c:pt idx="1">
                  <c:v>0.26</c:v>
                </c:pt>
                <c:pt idx="2">
                  <c:v>0.33000000000000301</c:v>
                </c:pt>
                <c:pt idx="3">
                  <c:v>0.33000000000000301</c:v>
                </c:pt>
                <c:pt idx="4">
                  <c:v>0.22</c:v>
                </c:pt>
                <c:pt idx="5">
                  <c:v>0.26</c:v>
                </c:pt>
                <c:pt idx="6">
                  <c:v>0.2</c:v>
                </c:pt>
                <c:pt idx="7">
                  <c:v>0.19</c:v>
                </c:pt>
                <c:pt idx="8">
                  <c:v>0.2</c:v>
                </c:pt>
                <c:pt idx="9">
                  <c:v>0.16</c:v>
                </c:pt>
                <c:pt idx="10">
                  <c:v>0.22</c:v>
                </c:pt>
                <c:pt idx="11">
                  <c:v>0.16</c:v>
                </c:pt>
                <c:pt idx="12">
                  <c:v>0.12000000000000002</c:v>
                </c:pt>
                <c:pt idx="13">
                  <c:v>0.12000000000000002</c:v>
                </c:pt>
                <c:pt idx="15">
                  <c:v>4.0000000000000022E-2</c:v>
                </c:pt>
                <c:pt idx="16">
                  <c:v>0.05</c:v>
                </c:pt>
              </c:numCache>
            </c:numRef>
          </c:val>
        </c:ser>
        <c:gapWidth val="75"/>
        <c:overlap val="100"/>
        <c:axId val="102143104"/>
        <c:axId val="102195968"/>
      </c:barChart>
      <c:catAx>
        <c:axId val="102143104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102195968"/>
        <c:crosses val="autoZero"/>
        <c:auto val="1"/>
        <c:lblAlgn val="ctr"/>
        <c:lblOffset val="100"/>
      </c:catAx>
      <c:valAx>
        <c:axId val="102195968"/>
        <c:scaling>
          <c:orientation val="minMax"/>
        </c:scaling>
        <c:axPos val="b"/>
        <c:majorGridlines/>
        <c:numFmt formatCode="0%" sourceLinked="1"/>
        <c:majorTickMark val="none"/>
        <c:tickLblPos val="nextTo"/>
        <c:crossAx val="102143104"/>
        <c:crosses val="autoZero"/>
        <c:crossBetween val="between"/>
      </c:valAx>
      <c:spPr>
        <a:solidFill>
          <a:schemeClr val="accent1">
            <a:lumMod val="20000"/>
            <a:lumOff val="80000"/>
          </a:schemeClr>
        </a:solidFill>
      </c:spPr>
    </c:plotArea>
    <c:legend>
      <c:legendPos val="b"/>
      <c:layout/>
    </c:legend>
    <c:plotVisOnly val="1"/>
  </c:chart>
  <c:txPr>
    <a:bodyPr/>
    <a:lstStyle/>
    <a:p>
      <a:pPr>
        <a:defRPr sz="900">
          <a:latin typeface="+mj-lt"/>
        </a:defRPr>
      </a:pPr>
      <a:endParaRPr lang="ru-RU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autoTitleDeleted val="1"/>
    <c:plotArea>
      <c:layout>
        <c:manualLayout>
          <c:layoutTarget val="inner"/>
          <c:xMode val="edge"/>
          <c:yMode val="edge"/>
          <c:x val="0.43485554876935134"/>
          <c:y val="2.7400855291120848E-2"/>
          <c:w val="0.53629483231638464"/>
          <c:h val="0.8505458889792662"/>
        </c:manualLayout>
      </c:layout>
      <c:barChart>
        <c:barDir val="bar"/>
        <c:grouping val="stacked"/>
        <c:ser>
          <c:idx val="0"/>
          <c:order val="0"/>
          <c:tx>
            <c:strRef>
              <c:f>'[Диаграмма в Microsoft Office Word]Лист1'!$B$1</c:f>
              <c:strCache>
                <c:ptCount val="1"/>
                <c:pt idx="0">
                  <c:v>ДА</c:v>
                </c:pt>
              </c:strCache>
            </c:strRef>
          </c:tx>
          <c:dLbls>
            <c:showVal val="1"/>
          </c:dLbls>
          <c:cat>
            <c:strRef>
              <c:f>'[Диаграмма в Microsoft Office Word]Лист1'!$A$2:$A$19</c:f>
              <c:strCache>
                <c:ptCount val="18"/>
                <c:pt idx="0">
                  <c:v>Кардиологический центр</c:v>
                </c:pt>
                <c:pt idx="1">
                  <c:v>Республиканская клиническая больница</c:v>
                </c:pt>
                <c:pt idx="2">
                  <c:v>Центр организации специализированной аллергологической помощи</c:v>
                </c:pt>
                <c:pt idx="3">
                  <c:v>Центр по профилактике и борьбе со СПИДом и инфекционными заболеваниями</c:v>
                </c:pt>
                <c:pt idx="4">
                  <c:v>Черекский район "ЦРБ"</c:v>
                </c:pt>
                <c:pt idx="5">
                  <c:v>Майский район "ЦРБ"</c:v>
                </c:pt>
                <c:pt idx="6">
                  <c:v>Онкологический диспансер</c:v>
                </c:pt>
                <c:pt idx="7">
                  <c:v>ОБЩЕРЕСПУБЛИКАНСКИЙ ПОКАЗАТЕЛЬ</c:v>
                </c:pt>
                <c:pt idx="8">
                  <c:v>г.о.Прохладный "ЦРБ"</c:v>
                </c:pt>
                <c:pt idx="9">
                  <c:v>г.Чегем "ЦРБ"</c:v>
                </c:pt>
                <c:pt idx="10">
                  <c:v>с.п.Заюково "Районная больница"</c:v>
                </c:pt>
                <c:pt idx="11">
                  <c:v>Зольский район "ЦРБ"</c:v>
                </c:pt>
                <c:pt idx="12">
                  <c:v>Терский район "ЦРБ"</c:v>
                </c:pt>
                <c:pt idx="13">
                  <c:v>г.о.Баксан "ЦРБ"</c:v>
                </c:pt>
                <c:pt idx="14">
                  <c:v>Кожно-венерологический диспансер</c:v>
                </c:pt>
                <c:pt idx="15">
                  <c:v>Медицинский консультативно-диагностический центр</c:v>
                </c:pt>
                <c:pt idx="16">
                  <c:v>Эльбрусский район "ЦРБ"</c:v>
                </c:pt>
                <c:pt idx="17">
                  <c:v>Республиканский эндокринологический центр</c:v>
                </c:pt>
              </c:strCache>
            </c:strRef>
          </c:cat>
          <c:val>
            <c:numRef>
              <c:f>'[Диаграмма в Microsoft Office Word]Лист1'!$B$2:$B$19</c:f>
              <c:numCache>
                <c:formatCode>0%</c:formatCode>
                <c:ptCount val="18"/>
                <c:pt idx="0">
                  <c:v>0.56999999999999995</c:v>
                </c:pt>
                <c:pt idx="1">
                  <c:v>0.66000000000000603</c:v>
                </c:pt>
                <c:pt idx="2">
                  <c:v>0.71000000000000063</c:v>
                </c:pt>
                <c:pt idx="3">
                  <c:v>0.72000000000000064</c:v>
                </c:pt>
                <c:pt idx="4">
                  <c:v>0.77000000000000524</c:v>
                </c:pt>
                <c:pt idx="5">
                  <c:v>0.78</c:v>
                </c:pt>
                <c:pt idx="6">
                  <c:v>0.83000000000000063</c:v>
                </c:pt>
                <c:pt idx="7" formatCode="0.00%">
                  <c:v>0.83500000000000063</c:v>
                </c:pt>
                <c:pt idx="8">
                  <c:v>0.84000000000000064</c:v>
                </c:pt>
                <c:pt idx="9">
                  <c:v>0.86000000000000065</c:v>
                </c:pt>
                <c:pt idx="10">
                  <c:v>0.9</c:v>
                </c:pt>
                <c:pt idx="11">
                  <c:v>0.9</c:v>
                </c:pt>
                <c:pt idx="12">
                  <c:v>0.9</c:v>
                </c:pt>
                <c:pt idx="13">
                  <c:v>0.94000000000000061</c:v>
                </c:pt>
                <c:pt idx="14">
                  <c:v>0.96000000000000063</c:v>
                </c:pt>
                <c:pt idx="15">
                  <c:v>0.96000000000000063</c:v>
                </c:pt>
                <c:pt idx="16">
                  <c:v>0.96000000000000063</c:v>
                </c:pt>
                <c:pt idx="17">
                  <c:v>0.98</c:v>
                </c:pt>
              </c:numCache>
            </c:numRef>
          </c:val>
        </c:ser>
        <c:ser>
          <c:idx val="1"/>
          <c:order val="1"/>
          <c:tx>
            <c:strRef>
              <c:f>'[Диаграмма в Microsoft Office Word]Лист1'!$C$1</c:f>
              <c:strCache>
                <c:ptCount val="1"/>
                <c:pt idx="0">
                  <c:v>НЕТ</c:v>
                </c:pt>
              </c:strCache>
            </c:strRef>
          </c:tx>
          <c:dLbls>
            <c:showVal val="1"/>
          </c:dLbls>
          <c:cat>
            <c:strRef>
              <c:f>'[Диаграмма в Microsoft Office Word]Лист1'!$A$2:$A$19</c:f>
              <c:strCache>
                <c:ptCount val="18"/>
                <c:pt idx="0">
                  <c:v>Кардиологический центр</c:v>
                </c:pt>
                <c:pt idx="1">
                  <c:v>Республиканская клиническая больница</c:v>
                </c:pt>
                <c:pt idx="2">
                  <c:v>Центр организации специализированной аллергологической помощи</c:v>
                </c:pt>
                <c:pt idx="3">
                  <c:v>Центр по профилактике и борьбе со СПИДом и инфекционными заболеваниями</c:v>
                </c:pt>
                <c:pt idx="4">
                  <c:v>Черекский район "ЦРБ"</c:v>
                </c:pt>
                <c:pt idx="5">
                  <c:v>Майский район "ЦРБ"</c:v>
                </c:pt>
                <c:pt idx="6">
                  <c:v>Онкологический диспансер</c:v>
                </c:pt>
                <c:pt idx="7">
                  <c:v>ОБЩЕРЕСПУБЛИКАНСКИЙ ПОКАЗАТЕЛЬ</c:v>
                </c:pt>
                <c:pt idx="8">
                  <c:v>г.о.Прохладный "ЦРБ"</c:v>
                </c:pt>
                <c:pt idx="9">
                  <c:v>г.Чегем "ЦРБ"</c:v>
                </c:pt>
                <c:pt idx="10">
                  <c:v>с.п.Заюково "Районная больница"</c:v>
                </c:pt>
                <c:pt idx="11">
                  <c:v>Зольский район "ЦРБ"</c:v>
                </c:pt>
                <c:pt idx="12">
                  <c:v>Терский район "ЦРБ"</c:v>
                </c:pt>
                <c:pt idx="13">
                  <c:v>г.о.Баксан "ЦРБ"</c:v>
                </c:pt>
                <c:pt idx="14">
                  <c:v>Кожно-венерологический диспансер</c:v>
                </c:pt>
                <c:pt idx="15">
                  <c:v>Медицинский консультативно-диагностический центр</c:v>
                </c:pt>
                <c:pt idx="16">
                  <c:v>Эльбрусский район "ЦРБ"</c:v>
                </c:pt>
                <c:pt idx="17">
                  <c:v>Республиканский эндокринологический центр</c:v>
                </c:pt>
              </c:strCache>
            </c:strRef>
          </c:cat>
          <c:val>
            <c:numRef>
              <c:f>'[Диаграмма в Microsoft Office Word]Лист1'!$C$2:$C$19</c:f>
              <c:numCache>
                <c:formatCode>0%</c:formatCode>
                <c:ptCount val="18"/>
                <c:pt idx="0">
                  <c:v>0.43000000000000038</c:v>
                </c:pt>
                <c:pt idx="1">
                  <c:v>0.30000000000000032</c:v>
                </c:pt>
                <c:pt idx="2">
                  <c:v>0.27</c:v>
                </c:pt>
                <c:pt idx="3">
                  <c:v>0.28000000000000008</c:v>
                </c:pt>
                <c:pt idx="4">
                  <c:v>0.1</c:v>
                </c:pt>
                <c:pt idx="5">
                  <c:v>0.18000000000000024</c:v>
                </c:pt>
                <c:pt idx="6">
                  <c:v>0.17</c:v>
                </c:pt>
                <c:pt idx="7">
                  <c:v>0.13</c:v>
                </c:pt>
                <c:pt idx="8">
                  <c:v>0.1</c:v>
                </c:pt>
                <c:pt idx="9">
                  <c:v>0.12000000000000002</c:v>
                </c:pt>
                <c:pt idx="10">
                  <c:v>4.0000000000000022E-2</c:v>
                </c:pt>
                <c:pt idx="11">
                  <c:v>2.0000000000000011E-2</c:v>
                </c:pt>
                <c:pt idx="12">
                  <c:v>4.0000000000000022E-2</c:v>
                </c:pt>
                <c:pt idx="13">
                  <c:v>4.0000000000000022E-2</c:v>
                </c:pt>
                <c:pt idx="14">
                  <c:v>4.0000000000000022E-2</c:v>
                </c:pt>
                <c:pt idx="16">
                  <c:v>4.0000000000000022E-2</c:v>
                </c:pt>
                <c:pt idx="17">
                  <c:v>2.0000000000000011E-2</c:v>
                </c:pt>
              </c:numCache>
            </c:numRef>
          </c:val>
        </c:ser>
        <c:gapWidth val="75"/>
        <c:overlap val="100"/>
        <c:axId val="94304128"/>
        <c:axId val="101455744"/>
      </c:barChart>
      <c:catAx>
        <c:axId val="94304128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000">
                <a:latin typeface="+mj-lt"/>
              </a:defRPr>
            </a:pPr>
            <a:endParaRPr lang="ru-RU"/>
          </a:p>
        </c:txPr>
        <c:crossAx val="101455744"/>
        <c:crosses val="autoZero"/>
        <c:auto val="1"/>
        <c:lblAlgn val="ctr"/>
        <c:lblOffset val="100"/>
      </c:catAx>
      <c:valAx>
        <c:axId val="101455744"/>
        <c:scaling>
          <c:orientation val="minMax"/>
        </c:scaling>
        <c:axPos val="b"/>
        <c:majorGridlines/>
        <c:numFmt formatCode="0%" sourceLinked="1"/>
        <c:majorTickMark val="none"/>
        <c:tickLblPos val="nextTo"/>
        <c:crossAx val="94304128"/>
        <c:crosses val="autoZero"/>
        <c:crossBetween val="between"/>
      </c:valAx>
      <c:spPr>
        <a:solidFill>
          <a:schemeClr val="accent1">
            <a:lumMod val="20000"/>
            <a:lumOff val="80000"/>
          </a:schemeClr>
        </a:solidFill>
      </c:spPr>
    </c:plotArea>
    <c:legend>
      <c:legendPos val="b"/>
      <c:layout/>
    </c:legend>
    <c:plotVisOnly val="1"/>
  </c:chart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autoTitleDeleted val="1"/>
    <c:plotArea>
      <c:layout/>
      <c:barChart>
        <c:barDir val="bar"/>
        <c:grouping val="stacked"/>
        <c:ser>
          <c:idx val="0"/>
          <c:order val="0"/>
          <c:tx>
            <c:strRef>
              <c:f>'[Диаграмма в Microsoft Office Word]Лист1'!$B$1</c:f>
              <c:strCache>
                <c:ptCount val="1"/>
                <c:pt idx="0">
                  <c:v>ДА </c:v>
                </c:pt>
              </c:strCache>
            </c:strRef>
          </c:tx>
          <c:dLbls>
            <c:showVal val="1"/>
          </c:dLbls>
          <c:cat>
            <c:strRef>
              <c:f>'[Диаграмма в Microsoft Office Word]Лист1'!$A$2:$A$19</c:f>
              <c:strCache>
                <c:ptCount val="18"/>
                <c:pt idx="0">
                  <c:v>Кардиологический центр</c:v>
                </c:pt>
                <c:pt idx="1">
                  <c:v>Кожно-венерологический диспансер</c:v>
                </c:pt>
                <c:pt idx="2">
                  <c:v>Медицинский консультативно-диагностический центр</c:v>
                </c:pt>
                <c:pt idx="3">
                  <c:v>Зольский район "ЦРБ"</c:v>
                </c:pt>
                <c:pt idx="4">
                  <c:v>г.о.Прохладный "ЦРБ"</c:v>
                </c:pt>
                <c:pt idx="5">
                  <c:v>Терский район "ЦРБ"</c:v>
                </c:pt>
                <c:pt idx="6">
                  <c:v>Республиканский эндокринологический центр</c:v>
                </c:pt>
                <c:pt idx="7">
                  <c:v>с.п.Заюково "Районная больница"</c:v>
                </c:pt>
                <c:pt idx="8">
                  <c:v>Эльбрусский район "ЦРБ"</c:v>
                </c:pt>
                <c:pt idx="9">
                  <c:v>г.о.Баксан "ЦРБ"</c:v>
                </c:pt>
                <c:pt idx="10">
                  <c:v>ОБЩЕРЕСПУБЛИКАНСКИЙ ПОКАЗАТЕЛЬ</c:v>
                </c:pt>
                <c:pt idx="11">
                  <c:v>Центр по профилактике и борьбе со СПИДом и инфекционными заболеваниями</c:v>
                </c:pt>
                <c:pt idx="12">
                  <c:v>Черекский район "ЦРБ"</c:v>
                </c:pt>
                <c:pt idx="13">
                  <c:v>Майский район "ЦРБ"</c:v>
                </c:pt>
                <c:pt idx="14">
                  <c:v>Онкологический диспансер</c:v>
                </c:pt>
                <c:pt idx="15">
                  <c:v>Республиканская клиническая больница</c:v>
                </c:pt>
                <c:pt idx="16">
                  <c:v>г.Чегем "ЦРБ"</c:v>
                </c:pt>
                <c:pt idx="17">
                  <c:v>Центр организации специализированной аллергологической помощи</c:v>
                </c:pt>
              </c:strCache>
            </c:strRef>
          </c:cat>
          <c:val>
            <c:numRef>
              <c:f>'[Диаграмма в Microsoft Office Word]Лист1'!$B$2:$B$19</c:f>
              <c:numCache>
                <c:formatCode>0%</c:formatCode>
                <c:ptCount val="18"/>
                <c:pt idx="0">
                  <c:v>2.0000000000000011E-2</c:v>
                </c:pt>
                <c:pt idx="1">
                  <c:v>2.0000000000000011E-2</c:v>
                </c:pt>
                <c:pt idx="2">
                  <c:v>2.0000000000000011E-2</c:v>
                </c:pt>
                <c:pt idx="3">
                  <c:v>2.0000000000000011E-2</c:v>
                </c:pt>
                <c:pt idx="4">
                  <c:v>2.0000000000000011E-2</c:v>
                </c:pt>
                <c:pt idx="5">
                  <c:v>2.0000000000000011E-2</c:v>
                </c:pt>
                <c:pt idx="6">
                  <c:v>4.0000000000000022E-2</c:v>
                </c:pt>
                <c:pt idx="7">
                  <c:v>4.0000000000000022E-2</c:v>
                </c:pt>
                <c:pt idx="8">
                  <c:v>4.0000000000000022E-2</c:v>
                </c:pt>
                <c:pt idx="9">
                  <c:v>6.0000000000000032E-2</c:v>
                </c:pt>
                <c:pt idx="10">
                  <c:v>0.12000000000000002</c:v>
                </c:pt>
                <c:pt idx="11">
                  <c:v>0.13</c:v>
                </c:pt>
                <c:pt idx="12">
                  <c:v>0.15000000000000024</c:v>
                </c:pt>
                <c:pt idx="13">
                  <c:v>0.16</c:v>
                </c:pt>
                <c:pt idx="14">
                  <c:v>0.29000000000000031</c:v>
                </c:pt>
                <c:pt idx="15">
                  <c:v>0.32000000000000262</c:v>
                </c:pt>
                <c:pt idx="16">
                  <c:v>0.32000000000000262</c:v>
                </c:pt>
                <c:pt idx="17">
                  <c:v>0.4</c:v>
                </c:pt>
              </c:numCache>
            </c:numRef>
          </c:val>
        </c:ser>
        <c:ser>
          <c:idx val="1"/>
          <c:order val="1"/>
          <c:tx>
            <c:strRef>
              <c:f>'[Диаграмма в Microsoft Office Word]Лист1'!$C$1</c:f>
              <c:strCache>
                <c:ptCount val="1"/>
                <c:pt idx="0">
                  <c:v>НЕТ</c:v>
                </c:pt>
              </c:strCache>
            </c:strRef>
          </c:tx>
          <c:dLbls>
            <c:showVal val="1"/>
          </c:dLbls>
          <c:cat>
            <c:strRef>
              <c:f>'[Диаграмма в Microsoft Office Word]Лист1'!$A$2:$A$19</c:f>
              <c:strCache>
                <c:ptCount val="18"/>
                <c:pt idx="0">
                  <c:v>Кардиологический центр</c:v>
                </c:pt>
                <c:pt idx="1">
                  <c:v>Кожно-венерологический диспансер</c:v>
                </c:pt>
                <c:pt idx="2">
                  <c:v>Медицинский консультативно-диагностический центр</c:v>
                </c:pt>
                <c:pt idx="3">
                  <c:v>Зольский район "ЦРБ"</c:v>
                </c:pt>
                <c:pt idx="4">
                  <c:v>г.о.Прохладный "ЦРБ"</c:v>
                </c:pt>
                <c:pt idx="5">
                  <c:v>Терский район "ЦРБ"</c:v>
                </c:pt>
                <c:pt idx="6">
                  <c:v>Республиканский эндокринологический центр</c:v>
                </c:pt>
                <c:pt idx="7">
                  <c:v>с.п.Заюково "Районная больница"</c:v>
                </c:pt>
                <c:pt idx="8">
                  <c:v>Эльбрусский район "ЦРБ"</c:v>
                </c:pt>
                <c:pt idx="9">
                  <c:v>г.о.Баксан "ЦРБ"</c:v>
                </c:pt>
                <c:pt idx="10">
                  <c:v>ОБЩЕРЕСПУБЛИКАНСКИЙ ПОКАЗАТЕЛЬ</c:v>
                </c:pt>
                <c:pt idx="11">
                  <c:v>Центр по профилактике и борьбе со СПИДом и инфекционными заболеваниями</c:v>
                </c:pt>
                <c:pt idx="12">
                  <c:v>Черекский район "ЦРБ"</c:v>
                </c:pt>
                <c:pt idx="13">
                  <c:v>Майский район "ЦРБ"</c:v>
                </c:pt>
                <c:pt idx="14">
                  <c:v>Онкологический диспансер</c:v>
                </c:pt>
                <c:pt idx="15">
                  <c:v>Республиканская клиническая больница</c:v>
                </c:pt>
                <c:pt idx="16">
                  <c:v>г.Чегем "ЦРБ"</c:v>
                </c:pt>
                <c:pt idx="17">
                  <c:v>Центр организации специализированной аллергологической помощи</c:v>
                </c:pt>
              </c:strCache>
            </c:strRef>
          </c:cat>
          <c:val>
            <c:numRef>
              <c:f>'[Диаграмма в Microsoft Office Word]Лист1'!$C$2:$C$19</c:f>
              <c:numCache>
                <c:formatCode>0%</c:formatCode>
                <c:ptCount val="18"/>
                <c:pt idx="0">
                  <c:v>0.96000000000000063</c:v>
                </c:pt>
                <c:pt idx="1">
                  <c:v>0.98</c:v>
                </c:pt>
                <c:pt idx="2">
                  <c:v>0.98</c:v>
                </c:pt>
                <c:pt idx="3">
                  <c:v>0.93</c:v>
                </c:pt>
                <c:pt idx="4">
                  <c:v>0.98</c:v>
                </c:pt>
                <c:pt idx="5">
                  <c:v>0.94000000000000061</c:v>
                </c:pt>
                <c:pt idx="6">
                  <c:v>0.92</c:v>
                </c:pt>
                <c:pt idx="7">
                  <c:v>0.88</c:v>
                </c:pt>
                <c:pt idx="8">
                  <c:v>0.96000000000000063</c:v>
                </c:pt>
                <c:pt idx="9">
                  <c:v>0.92</c:v>
                </c:pt>
                <c:pt idx="10">
                  <c:v>0.86000000000000065</c:v>
                </c:pt>
                <c:pt idx="11">
                  <c:v>0.87000000000000466</c:v>
                </c:pt>
                <c:pt idx="12">
                  <c:v>0.82000000000000062</c:v>
                </c:pt>
                <c:pt idx="13">
                  <c:v>0.78</c:v>
                </c:pt>
                <c:pt idx="14">
                  <c:v>0.71000000000000063</c:v>
                </c:pt>
                <c:pt idx="15">
                  <c:v>0.68</c:v>
                </c:pt>
                <c:pt idx="16">
                  <c:v>0.70000000000000062</c:v>
                </c:pt>
                <c:pt idx="17">
                  <c:v>0.60000000000000064</c:v>
                </c:pt>
              </c:numCache>
            </c:numRef>
          </c:val>
        </c:ser>
        <c:gapWidth val="75"/>
        <c:overlap val="100"/>
        <c:axId val="102195200"/>
        <c:axId val="104280832"/>
      </c:barChart>
      <c:catAx>
        <c:axId val="102195200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050">
                <a:latin typeface="+mj-lt"/>
              </a:defRPr>
            </a:pPr>
            <a:endParaRPr lang="ru-RU"/>
          </a:p>
        </c:txPr>
        <c:crossAx val="104280832"/>
        <c:crosses val="autoZero"/>
        <c:auto val="1"/>
        <c:lblAlgn val="ctr"/>
        <c:lblOffset val="100"/>
      </c:catAx>
      <c:valAx>
        <c:axId val="104280832"/>
        <c:scaling>
          <c:orientation val="minMax"/>
        </c:scaling>
        <c:axPos val="b"/>
        <c:majorGridlines/>
        <c:numFmt formatCode="0%" sourceLinked="1"/>
        <c:majorTickMark val="none"/>
        <c:tickLblPos val="nextTo"/>
        <c:crossAx val="102195200"/>
        <c:crosses val="autoZero"/>
        <c:crossBetween val="between"/>
      </c:valAx>
      <c:spPr>
        <a:solidFill>
          <a:schemeClr val="accent1">
            <a:lumMod val="20000"/>
            <a:lumOff val="80000"/>
          </a:schemeClr>
        </a:solidFill>
      </c:spPr>
    </c:plotArea>
    <c:legend>
      <c:legendPos val="b"/>
      <c:layout/>
    </c:legend>
    <c:plotVisOnly val="1"/>
  </c:chart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autoTitleDeleted val="1"/>
    <c:plotArea>
      <c:layout>
        <c:manualLayout>
          <c:layoutTarget val="inner"/>
          <c:xMode val="edge"/>
          <c:yMode val="edge"/>
          <c:x val="0.45606455087656594"/>
          <c:y val="2.7932072877717304E-2"/>
          <c:w val="0.51703434092100797"/>
          <c:h val="0.85540463616425655"/>
        </c:manualLayout>
      </c:layout>
      <c:barChart>
        <c:barDir val="bar"/>
        <c:grouping val="stacked"/>
        <c:ser>
          <c:idx val="0"/>
          <c:order val="0"/>
          <c:tx>
            <c:strRef>
              <c:f>'[Диаграмма в Microsoft Office Word]Лист1'!$B$1</c:f>
              <c:strCache>
                <c:ptCount val="1"/>
                <c:pt idx="0">
                  <c:v>ДА</c:v>
                </c:pt>
              </c:strCache>
            </c:strRef>
          </c:tx>
          <c:dLbls>
            <c:showVal val="1"/>
          </c:dLbls>
          <c:cat>
            <c:strRef>
              <c:f>'[Диаграмма в Microsoft Office Word]Лист1'!$A$2:$A$19</c:f>
              <c:strCache>
                <c:ptCount val="18"/>
                <c:pt idx="0">
                  <c:v>Медицинский консультативно-диагностический центр</c:v>
                </c:pt>
                <c:pt idx="1">
                  <c:v>Кожно-венерологический диспансер</c:v>
                </c:pt>
                <c:pt idx="2">
                  <c:v>Кардиологический центр</c:v>
                </c:pt>
                <c:pt idx="3">
                  <c:v>Республиканский эндокринологический центр</c:v>
                </c:pt>
                <c:pt idx="4">
                  <c:v>г.о.Прохладный "ЦРБ"</c:v>
                </c:pt>
                <c:pt idx="5">
                  <c:v>г.о.Баксан "ЦРБ"</c:v>
                </c:pt>
                <c:pt idx="6">
                  <c:v>с.п.Заюково "Районная больница"</c:v>
                </c:pt>
                <c:pt idx="7">
                  <c:v>Эльбрусский район "ЦРБ"</c:v>
                </c:pt>
                <c:pt idx="8">
                  <c:v>Черекский район "ЦРБ"</c:v>
                </c:pt>
                <c:pt idx="9">
                  <c:v>ОБЩЕРЕСПУБЛИКАНСКИЙ ПОКАЗАТЕЛЬ</c:v>
                </c:pt>
                <c:pt idx="10">
                  <c:v>Онкологический диспансер</c:v>
                </c:pt>
                <c:pt idx="11">
                  <c:v>Центр организации специализированной аллергологической помощи</c:v>
                </c:pt>
                <c:pt idx="12">
                  <c:v>Зольский район "ЦРБ"</c:v>
                </c:pt>
                <c:pt idx="13">
                  <c:v>Терский район "ЦРБ"</c:v>
                </c:pt>
                <c:pt idx="14">
                  <c:v>Центр по профилактике и борьбе со СПИДом и инфекционными заболеваниями</c:v>
                </c:pt>
                <c:pt idx="15">
                  <c:v>Республиканская клиническая больница</c:v>
                </c:pt>
                <c:pt idx="16">
                  <c:v>г.Чегем "ЦРБ"</c:v>
                </c:pt>
                <c:pt idx="17">
                  <c:v>Майский район "ЦРБ"</c:v>
                </c:pt>
              </c:strCache>
            </c:strRef>
          </c:cat>
          <c:val>
            <c:numRef>
              <c:f>'[Диаграмма в Microsoft Office Word]Лист1'!$B$2:$B$19</c:f>
              <c:numCache>
                <c:formatCode>0%</c:formatCode>
                <c:ptCount val="18"/>
                <c:pt idx="0">
                  <c:v>2.0000000000000011E-2</c:v>
                </c:pt>
                <c:pt idx="1">
                  <c:v>4.0000000000000022E-2</c:v>
                </c:pt>
                <c:pt idx="2">
                  <c:v>6.0000000000000032E-2</c:v>
                </c:pt>
                <c:pt idx="3">
                  <c:v>6.0000000000000032E-2</c:v>
                </c:pt>
                <c:pt idx="4">
                  <c:v>0.14000000000000001</c:v>
                </c:pt>
                <c:pt idx="5">
                  <c:v>0.16</c:v>
                </c:pt>
                <c:pt idx="6">
                  <c:v>0.22</c:v>
                </c:pt>
                <c:pt idx="7">
                  <c:v>0.24000000000000021</c:v>
                </c:pt>
                <c:pt idx="8">
                  <c:v>0.26</c:v>
                </c:pt>
                <c:pt idx="9">
                  <c:v>0.28000000000000008</c:v>
                </c:pt>
                <c:pt idx="10">
                  <c:v>0.29000000000000031</c:v>
                </c:pt>
                <c:pt idx="11">
                  <c:v>0.31000000000000233</c:v>
                </c:pt>
                <c:pt idx="12">
                  <c:v>0.32000000000000262</c:v>
                </c:pt>
                <c:pt idx="13">
                  <c:v>0.35000000000000031</c:v>
                </c:pt>
                <c:pt idx="14">
                  <c:v>0.43000000000000038</c:v>
                </c:pt>
                <c:pt idx="15">
                  <c:v>0.46</c:v>
                </c:pt>
                <c:pt idx="16">
                  <c:v>0.46</c:v>
                </c:pt>
                <c:pt idx="17">
                  <c:v>0.9</c:v>
                </c:pt>
              </c:numCache>
            </c:numRef>
          </c:val>
        </c:ser>
        <c:ser>
          <c:idx val="1"/>
          <c:order val="1"/>
          <c:tx>
            <c:strRef>
              <c:f>'[Диаграмма в Microsoft Office Word]Лист1'!$C$1</c:f>
              <c:strCache>
                <c:ptCount val="1"/>
                <c:pt idx="0">
                  <c:v>НЕТ</c:v>
                </c:pt>
              </c:strCache>
            </c:strRef>
          </c:tx>
          <c:dLbls>
            <c:showVal val="1"/>
          </c:dLbls>
          <c:cat>
            <c:strRef>
              <c:f>'[Диаграмма в Microsoft Office Word]Лист1'!$A$2:$A$19</c:f>
              <c:strCache>
                <c:ptCount val="18"/>
                <c:pt idx="0">
                  <c:v>Медицинский консультативно-диагностический центр</c:v>
                </c:pt>
                <c:pt idx="1">
                  <c:v>Кожно-венерологический диспансер</c:v>
                </c:pt>
                <c:pt idx="2">
                  <c:v>Кардиологический центр</c:v>
                </c:pt>
                <c:pt idx="3">
                  <c:v>Республиканский эндокринологический центр</c:v>
                </c:pt>
                <c:pt idx="4">
                  <c:v>г.о.Прохладный "ЦРБ"</c:v>
                </c:pt>
                <c:pt idx="5">
                  <c:v>г.о.Баксан "ЦРБ"</c:v>
                </c:pt>
                <c:pt idx="6">
                  <c:v>с.п.Заюково "Районная больница"</c:v>
                </c:pt>
                <c:pt idx="7">
                  <c:v>Эльбрусский район "ЦРБ"</c:v>
                </c:pt>
                <c:pt idx="8">
                  <c:v>Черекский район "ЦРБ"</c:v>
                </c:pt>
                <c:pt idx="9">
                  <c:v>ОБЩЕРЕСПУБЛИКАНСКИЙ ПОКАЗАТЕЛЬ</c:v>
                </c:pt>
                <c:pt idx="10">
                  <c:v>Онкологический диспансер</c:v>
                </c:pt>
                <c:pt idx="11">
                  <c:v>Центр организации специализированной аллергологической помощи</c:v>
                </c:pt>
                <c:pt idx="12">
                  <c:v>Зольский район "ЦРБ"</c:v>
                </c:pt>
                <c:pt idx="13">
                  <c:v>Терский район "ЦРБ"</c:v>
                </c:pt>
                <c:pt idx="14">
                  <c:v>Центр по профилактике и борьбе со СПИДом и инфекционными заболеваниями</c:v>
                </c:pt>
                <c:pt idx="15">
                  <c:v>Республиканская клиническая больница</c:v>
                </c:pt>
                <c:pt idx="16">
                  <c:v>г.Чегем "ЦРБ"</c:v>
                </c:pt>
                <c:pt idx="17">
                  <c:v>Майский район "ЦРБ"</c:v>
                </c:pt>
              </c:strCache>
            </c:strRef>
          </c:cat>
          <c:val>
            <c:numRef>
              <c:f>'[Диаграмма в Microsoft Office Word]Лист1'!$C$2:$C$19</c:f>
              <c:numCache>
                <c:formatCode>0%</c:formatCode>
                <c:ptCount val="18"/>
                <c:pt idx="0">
                  <c:v>0.98</c:v>
                </c:pt>
                <c:pt idx="1">
                  <c:v>0.94000000000000061</c:v>
                </c:pt>
                <c:pt idx="2">
                  <c:v>0.9</c:v>
                </c:pt>
                <c:pt idx="3">
                  <c:v>0.92</c:v>
                </c:pt>
                <c:pt idx="4">
                  <c:v>0.86000000000000065</c:v>
                </c:pt>
                <c:pt idx="5">
                  <c:v>0.84000000000000064</c:v>
                </c:pt>
                <c:pt idx="6">
                  <c:v>0.74000000000000365</c:v>
                </c:pt>
                <c:pt idx="7">
                  <c:v>0.76000000000000523</c:v>
                </c:pt>
                <c:pt idx="8">
                  <c:v>0.64000000000000523</c:v>
                </c:pt>
                <c:pt idx="9">
                  <c:v>0.70000000000000062</c:v>
                </c:pt>
                <c:pt idx="10">
                  <c:v>0.71000000000000063</c:v>
                </c:pt>
                <c:pt idx="11">
                  <c:v>0.67000000000000604</c:v>
                </c:pt>
                <c:pt idx="12">
                  <c:v>0.66000000000000603</c:v>
                </c:pt>
                <c:pt idx="13">
                  <c:v>0.63000000000000522</c:v>
                </c:pt>
                <c:pt idx="14">
                  <c:v>0.56000000000000005</c:v>
                </c:pt>
                <c:pt idx="15">
                  <c:v>0.54</c:v>
                </c:pt>
                <c:pt idx="16">
                  <c:v>0.52</c:v>
                </c:pt>
                <c:pt idx="17">
                  <c:v>8.0000000000000043E-2</c:v>
                </c:pt>
              </c:numCache>
            </c:numRef>
          </c:val>
        </c:ser>
        <c:gapWidth val="75"/>
        <c:overlap val="100"/>
        <c:axId val="110081152"/>
        <c:axId val="110691456"/>
      </c:barChart>
      <c:catAx>
        <c:axId val="110081152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050"/>
            </a:pPr>
            <a:endParaRPr lang="ru-RU"/>
          </a:p>
        </c:txPr>
        <c:crossAx val="110691456"/>
        <c:crosses val="autoZero"/>
        <c:auto val="1"/>
        <c:lblAlgn val="ctr"/>
        <c:lblOffset val="100"/>
      </c:catAx>
      <c:valAx>
        <c:axId val="110691456"/>
        <c:scaling>
          <c:orientation val="minMax"/>
        </c:scaling>
        <c:axPos val="b"/>
        <c:majorGridlines/>
        <c:numFmt formatCode="0%" sourceLinked="1"/>
        <c:majorTickMark val="none"/>
        <c:tickLblPos val="nextTo"/>
        <c:crossAx val="110081152"/>
        <c:crosses val="autoZero"/>
        <c:crossBetween val="between"/>
      </c:valAx>
      <c:spPr>
        <a:solidFill>
          <a:schemeClr val="accent1">
            <a:lumMod val="20000"/>
            <a:lumOff val="80000"/>
          </a:schemeClr>
        </a:solidFill>
      </c:spPr>
    </c:plotArea>
    <c:legend>
      <c:legendPos val="b"/>
      <c:layout/>
    </c:legend>
    <c:plotVisOnly val="1"/>
  </c:chart>
  <c:txPr>
    <a:bodyPr/>
    <a:lstStyle/>
    <a:p>
      <a:pPr>
        <a:defRPr sz="900">
          <a:latin typeface="+mj-lt"/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autoTitleDeleted val="1"/>
    <c:plotArea>
      <c:layout/>
      <c:barChart>
        <c:barDir val="bar"/>
        <c:grouping val="stacked"/>
        <c:ser>
          <c:idx val="0"/>
          <c:order val="0"/>
          <c:tx>
            <c:strRef>
              <c:f>'[Диаграмма в Microsoft Office Word]Лист1'!$B$1</c:f>
              <c:strCache>
                <c:ptCount val="1"/>
                <c:pt idx="0">
                  <c:v>ДА </c:v>
                </c:pt>
              </c:strCache>
            </c:strRef>
          </c:tx>
          <c:dLbls>
            <c:showVal val="1"/>
          </c:dLbls>
          <c:cat>
            <c:strRef>
              <c:f>'[Диаграмма в Microsoft Office Word]Лист1'!$A$2:$A$23</c:f>
              <c:strCache>
                <c:ptCount val="22"/>
                <c:pt idx="0">
                  <c:v>с.п. Заюково "Районная больница"</c:v>
                </c:pt>
                <c:pt idx="1">
                  <c:v>Черекский район "ЦРБ"</c:v>
                </c:pt>
                <c:pt idx="2">
                  <c:v>Терский район "ЦРБ"</c:v>
                </c:pt>
                <c:pt idx="3">
                  <c:v>Стоматологическая поликлиника №2</c:v>
                </c:pt>
                <c:pt idx="4">
                  <c:v>Стоматологическая поликлиника №1</c:v>
                </c:pt>
                <c:pt idx="5">
                  <c:v>г.Тырныауз "Стоматологическая поликлиника"</c:v>
                </c:pt>
                <c:pt idx="6">
                  <c:v>Майская стоматологическая поликлиника</c:v>
                </c:pt>
                <c:pt idx="7">
                  <c:v>Прохладненская стоматологическая поликлиника</c:v>
                </c:pt>
                <c:pt idx="8">
                  <c:v>г.Нарткала "Стоматологическая поликлиника"</c:v>
                </c:pt>
                <c:pt idx="9">
                  <c:v>Эльбрусский район "ЦРБ"</c:v>
                </c:pt>
                <c:pt idx="10">
                  <c:v>г.о.Баксан "Стоматологическая поликлиника"</c:v>
                </c:pt>
                <c:pt idx="11">
                  <c:v>ОБЩЕРЕСПУБЛИКАНСКИЙ ПОКАЗАТЕЛЬ</c:v>
                </c:pt>
                <c:pt idx="12">
                  <c:v>Майский район "ЦРБ"</c:v>
                </c:pt>
                <c:pt idx="13">
                  <c:v>ООО "Виддер-Юг"</c:v>
                </c:pt>
                <c:pt idx="14">
                  <c:v>г.Чегем "ЦРБ"</c:v>
                </c:pt>
                <c:pt idx="15">
                  <c:v>Медицинский консультативно-диагностический центр</c:v>
                </c:pt>
                <c:pt idx="16">
                  <c:v>г.о.Баксан "ЦРБ"</c:v>
                </c:pt>
                <c:pt idx="17">
                  <c:v>ООО "Инвитро" </c:v>
                </c:pt>
                <c:pt idx="18">
                  <c:v>г.о.Прохладный "ЦРБ"</c:v>
                </c:pt>
                <c:pt idx="19">
                  <c:v>Стоматологический центр им. Тхазаплижева Т.Х.</c:v>
                </c:pt>
                <c:pt idx="20">
                  <c:v>Зольский район "ЦРБ"</c:v>
                </c:pt>
                <c:pt idx="21">
                  <c:v>г.Терек "Стоматологическая поликлиника"</c:v>
                </c:pt>
              </c:strCache>
            </c:strRef>
          </c:cat>
          <c:val>
            <c:numRef>
              <c:f>'[Диаграмма в Microsoft Office Word]Лист1'!$B$2:$B$23</c:f>
              <c:numCache>
                <c:formatCode>0%</c:formatCode>
                <c:ptCount val="22"/>
                <c:pt idx="0">
                  <c:v>0</c:v>
                </c:pt>
                <c:pt idx="1">
                  <c:v>0</c:v>
                </c:pt>
                <c:pt idx="2">
                  <c:v>3.0000000000000002E-2</c:v>
                </c:pt>
                <c:pt idx="3">
                  <c:v>4.0000000000000022E-2</c:v>
                </c:pt>
                <c:pt idx="4">
                  <c:v>0.1</c:v>
                </c:pt>
                <c:pt idx="5">
                  <c:v>0.11</c:v>
                </c:pt>
                <c:pt idx="6">
                  <c:v>0.13</c:v>
                </c:pt>
                <c:pt idx="7">
                  <c:v>0.13</c:v>
                </c:pt>
                <c:pt idx="8">
                  <c:v>0.13</c:v>
                </c:pt>
                <c:pt idx="9">
                  <c:v>0.13</c:v>
                </c:pt>
                <c:pt idx="10">
                  <c:v>0.2</c:v>
                </c:pt>
                <c:pt idx="11">
                  <c:v>0.22</c:v>
                </c:pt>
                <c:pt idx="12">
                  <c:v>0.23</c:v>
                </c:pt>
                <c:pt idx="13">
                  <c:v>0.28000000000000008</c:v>
                </c:pt>
                <c:pt idx="14">
                  <c:v>0.29000000000000031</c:v>
                </c:pt>
                <c:pt idx="15">
                  <c:v>0.32000000000000312</c:v>
                </c:pt>
                <c:pt idx="16">
                  <c:v>0.32000000000000312</c:v>
                </c:pt>
                <c:pt idx="17">
                  <c:v>0.37000000000000038</c:v>
                </c:pt>
                <c:pt idx="18">
                  <c:v>0.380000000000003</c:v>
                </c:pt>
                <c:pt idx="19">
                  <c:v>0.43000000000000038</c:v>
                </c:pt>
                <c:pt idx="20">
                  <c:v>0.44</c:v>
                </c:pt>
                <c:pt idx="21">
                  <c:v>0.49000000000000032</c:v>
                </c:pt>
              </c:numCache>
            </c:numRef>
          </c:val>
        </c:ser>
        <c:ser>
          <c:idx val="1"/>
          <c:order val="1"/>
          <c:tx>
            <c:strRef>
              <c:f>'[Диаграмма в Microsoft Office Word]Лист1'!$C$1</c:f>
              <c:strCache>
                <c:ptCount val="1"/>
                <c:pt idx="0">
                  <c:v>НЕТ</c:v>
                </c:pt>
              </c:strCache>
            </c:strRef>
          </c:tx>
          <c:dLbls>
            <c:dLbl>
              <c:idx val="4"/>
              <c:layout>
                <c:manualLayout>
                  <c:x val="1.3685187526580161E-2"/>
                  <c:y val="-4.2244542346078886E-3"/>
                </c:manualLayout>
              </c:layout>
              <c:showVal val="1"/>
            </c:dLbl>
            <c:showVal val="1"/>
          </c:dLbls>
          <c:cat>
            <c:strRef>
              <c:f>'[Диаграмма в Microsoft Office Word]Лист1'!$A$2:$A$23</c:f>
              <c:strCache>
                <c:ptCount val="22"/>
                <c:pt idx="0">
                  <c:v>с.п. Заюково "Районная больница"</c:v>
                </c:pt>
                <c:pt idx="1">
                  <c:v>Черекский район "ЦРБ"</c:v>
                </c:pt>
                <c:pt idx="2">
                  <c:v>Терский район "ЦРБ"</c:v>
                </c:pt>
                <c:pt idx="3">
                  <c:v>Стоматологическая поликлиника №2</c:v>
                </c:pt>
                <c:pt idx="4">
                  <c:v>Стоматологическая поликлиника №1</c:v>
                </c:pt>
                <c:pt idx="5">
                  <c:v>г.Тырныауз "Стоматологическая поликлиника"</c:v>
                </c:pt>
                <c:pt idx="6">
                  <c:v>Майская стоматологическая поликлиника</c:v>
                </c:pt>
                <c:pt idx="7">
                  <c:v>Прохладненская стоматологическая поликлиника</c:v>
                </c:pt>
                <c:pt idx="8">
                  <c:v>г.Нарткала "Стоматологическая поликлиника"</c:v>
                </c:pt>
                <c:pt idx="9">
                  <c:v>Эльбрусский район "ЦРБ"</c:v>
                </c:pt>
                <c:pt idx="10">
                  <c:v>г.о.Баксан "Стоматологическая поликлиника"</c:v>
                </c:pt>
                <c:pt idx="11">
                  <c:v>ОБЩЕРЕСПУБЛИКАНСКИЙ ПОКАЗАТЕЛЬ</c:v>
                </c:pt>
                <c:pt idx="12">
                  <c:v>Майский район "ЦРБ"</c:v>
                </c:pt>
                <c:pt idx="13">
                  <c:v>ООО "Виддер-Юг"</c:v>
                </c:pt>
                <c:pt idx="14">
                  <c:v>г.Чегем "ЦРБ"</c:v>
                </c:pt>
                <c:pt idx="15">
                  <c:v>Медицинский консультативно-диагностический центр</c:v>
                </c:pt>
                <c:pt idx="16">
                  <c:v>г.о.Баксан "ЦРБ"</c:v>
                </c:pt>
                <c:pt idx="17">
                  <c:v>ООО "Инвитро" </c:v>
                </c:pt>
                <c:pt idx="18">
                  <c:v>г.о.Прохладный "ЦРБ"</c:v>
                </c:pt>
                <c:pt idx="19">
                  <c:v>Стоматологический центр им. Тхазаплижева Т.Х.</c:v>
                </c:pt>
                <c:pt idx="20">
                  <c:v>Зольский район "ЦРБ"</c:v>
                </c:pt>
                <c:pt idx="21">
                  <c:v>г.Терек "Стоматологическая поликлиника"</c:v>
                </c:pt>
              </c:strCache>
            </c:strRef>
          </c:cat>
          <c:val>
            <c:numRef>
              <c:f>'[Диаграмма в Microsoft Office Word]Лист1'!$C$2:$C$23</c:f>
              <c:numCache>
                <c:formatCode>0%</c:formatCode>
                <c:ptCount val="22"/>
                <c:pt idx="0">
                  <c:v>0</c:v>
                </c:pt>
                <c:pt idx="1">
                  <c:v>0</c:v>
                </c:pt>
                <c:pt idx="2">
                  <c:v>0.1</c:v>
                </c:pt>
                <c:pt idx="4">
                  <c:v>2.0000000000000011E-2</c:v>
                </c:pt>
                <c:pt idx="5">
                  <c:v>8.0000000000000043E-2</c:v>
                </c:pt>
                <c:pt idx="6">
                  <c:v>0.47000000000000008</c:v>
                </c:pt>
                <c:pt idx="7">
                  <c:v>0.24000000000000021</c:v>
                </c:pt>
                <c:pt idx="8">
                  <c:v>0.1</c:v>
                </c:pt>
                <c:pt idx="9">
                  <c:v>0.380000000000003</c:v>
                </c:pt>
                <c:pt idx="10">
                  <c:v>8.0000000000000043E-2</c:v>
                </c:pt>
                <c:pt idx="11">
                  <c:v>0.19</c:v>
                </c:pt>
                <c:pt idx="12">
                  <c:v>0.46</c:v>
                </c:pt>
                <c:pt idx="13">
                  <c:v>0.26</c:v>
                </c:pt>
                <c:pt idx="14">
                  <c:v>0.24000000000000021</c:v>
                </c:pt>
                <c:pt idx="15">
                  <c:v>0.28000000000000008</c:v>
                </c:pt>
                <c:pt idx="16">
                  <c:v>0.34</c:v>
                </c:pt>
                <c:pt idx="17">
                  <c:v>0.12000000000000002</c:v>
                </c:pt>
                <c:pt idx="18">
                  <c:v>0.3300000000000034</c:v>
                </c:pt>
                <c:pt idx="19">
                  <c:v>0.23</c:v>
                </c:pt>
                <c:pt idx="20">
                  <c:v>0.1</c:v>
                </c:pt>
                <c:pt idx="21">
                  <c:v>0.14000000000000001</c:v>
                </c:pt>
              </c:numCache>
            </c:numRef>
          </c:val>
        </c:ser>
        <c:gapWidth val="75"/>
        <c:overlap val="100"/>
        <c:axId val="101415936"/>
        <c:axId val="101562240"/>
      </c:barChart>
      <c:catAx>
        <c:axId val="101415936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101562240"/>
        <c:crosses val="autoZero"/>
        <c:auto val="1"/>
        <c:lblAlgn val="ctr"/>
        <c:lblOffset val="100"/>
      </c:catAx>
      <c:valAx>
        <c:axId val="101562240"/>
        <c:scaling>
          <c:orientation val="minMax"/>
        </c:scaling>
        <c:axPos val="b"/>
        <c:majorGridlines/>
        <c:numFmt formatCode="0%" sourceLinked="1"/>
        <c:majorTickMark val="none"/>
        <c:tickLblPos val="nextTo"/>
        <c:crossAx val="101415936"/>
        <c:crosses val="autoZero"/>
        <c:crossBetween val="between"/>
      </c:valAx>
      <c:spPr>
        <a:solidFill>
          <a:schemeClr val="accent1">
            <a:lumMod val="20000"/>
            <a:lumOff val="80000"/>
          </a:schemeClr>
        </a:solidFill>
      </c:spPr>
    </c:plotArea>
    <c:legend>
      <c:legendPos val="b"/>
      <c:layout/>
    </c:legend>
    <c:plotVisOnly val="1"/>
  </c:chart>
  <c:txPr>
    <a:bodyPr/>
    <a:lstStyle/>
    <a:p>
      <a:pPr>
        <a:defRPr sz="900">
          <a:latin typeface="+mj-lt"/>
        </a:defRPr>
      </a:pPr>
      <a:endParaRPr lang="ru-RU"/>
    </a:p>
  </c:txPr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autoTitleDeleted val="1"/>
    <c:plotArea>
      <c:layout>
        <c:manualLayout>
          <c:layoutTarget val="inner"/>
          <c:xMode val="edge"/>
          <c:yMode val="edge"/>
          <c:x val="0.43873321412119021"/>
          <c:y val="2.904155187076863E-2"/>
          <c:w val="0.53412579688034045"/>
          <c:h val="0.90961030062475712"/>
        </c:manualLayout>
      </c:layout>
      <c:barChart>
        <c:barDir val="bar"/>
        <c:grouping val="stacked"/>
        <c:ser>
          <c:idx val="0"/>
          <c:order val="0"/>
          <c:tx>
            <c:strRef>
              <c:f>'[Диаграмма в Microsoft Office Word]Лист1'!$B$1</c:f>
              <c:strCache>
                <c:ptCount val="1"/>
                <c:pt idx="0">
                  <c:v>Ряд 1</c:v>
                </c:pt>
              </c:strCache>
            </c:strRef>
          </c:tx>
          <c:dLbls>
            <c:showVal val="1"/>
          </c:dLbls>
          <c:cat>
            <c:strRef>
              <c:f>'[Диаграмма в Microsoft Office Word]Лист1'!$A$2:$A$19</c:f>
              <c:strCache>
                <c:ptCount val="18"/>
                <c:pt idx="0">
                  <c:v>г.Чегем "ЦРБ"</c:v>
                </c:pt>
                <c:pt idx="1">
                  <c:v>Онкологический диспансер</c:v>
                </c:pt>
                <c:pt idx="2">
                  <c:v>Центр по профилактике и борьбе со СПИДом и инфекционными заболеваниями</c:v>
                </c:pt>
                <c:pt idx="3">
                  <c:v>Черекский район "ЦРБ"</c:v>
                </c:pt>
                <c:pt idx="4">
                  <c:v>Центр организации специализированной аллергологической помощи</c:v>
                </c:pt>
                <c:pt idx="5">
                  <c:v>Республиканский эндокринологический центр</c:v>
                </c:pt>
                <c:pt idx="6">
                  <c:v>г.о.Баксан "ЦРБ"</c:v>
                </c:pt>
                <c:pt idx="7">
                  <c:v>Кардиологический центр</c:v>
                </c:pt>
                <c:pt idx="8">
                  <c:v>Зольский район "ЦРБ"</c:v>
                </c:pt>
                <c:pt idx="9">
                  <c:v>Эльбрусский район "ЦРБ"</c:v>
                </c:pt>
                <c:pt idx="10">
                  <c:v>ОБЩЕРЕСПУБЛИКАНСКИЙ ПОКАЗАТЕЛЬ</c:v>
                </c:pt>
                <c:pt idx="11">
                  <c:v>Республиканская клиническая больница</c:v>
                </c:pt>
                <c:pt idx="12">
                  <c:v>Майский район "ЦРБ"</c:v>
                </c:pt>
                <c:pt idx="13">
                  <c:v>с.п.Заюково "Районная больница"</c:v>
                </c:pt>
                <c:pt idx="14">
                  <c:v>Медицинский консультативно-диагностический центр</c:v>
                </c:pt>
                <c:pt idx="15">
                  <c:v>Терский район "ЦРБ"</c:v>
                </c:pt>
                <c:pt idx="16">
                  <c:v>г.о.Прохладный "ЦРБ"</c:v>
                </c:pt>
                <c:pt idx="17">
                  <c:v>Кожно-венерологический диспансер</c:v>
                </c:pt>
              </c:strCache>
            </c:strRef>
          </c:cat>
          <c:val>
            <c:numRef>
              <c:f>'[Диаграмма в Microsoft Office Word]Лист1'!$B$2:$B$19</c:f>
              <c:numCache>
                <c:formatCode>0%</c:formatCode>
                <c:ptCount val="18"/>
                <c:pt idx="0">
                  <c:v>0.18000000000000024</c:v>
                </c:pt>
                <c:pt idx="1">
                  <c:v>0.19</c:v>
                </c:pt>
                <c:pt idx="2">
                  <c:v>0.24000000000000021</c:v>
                </c:pt>
                <c:pt idx="3">
                  <c:v>0.26</c:v>
                </c:pt>
                <c:pt idx="4">
                  <c:v>0.29000000000000031</c:v>
                </c:pt>
                <c:pt idx="5">
                  <c:v>0.36000000000000032</c:v>
                </c:pt>
                <c:pt idx="6">
                  <c:v>0.4</c:v>
                </c:pt>
                <c:pt idx="7">
                  <c:v>0.41000000000000031</c:v>
                </c:pt>
                <c:pt idx="8">
                  <c:v>0.44</c:v>
                </c:pt>
                <c:pt idx="9">
                  <c:v>0.44</c:v>
                </c:pt>
                <c:pt idx="10">
                  <c:v>0.46</c:v>
                </c:pt>
                <c:pt idx="11">
                  <c:v>0.46</c:v>
                </c:pt>
                <c:pt idx="12">
                  <c:v>0.52</c:v>
                </c:pt>
                <c:pt idx="13">
                  <c:v>0.56000000000000005</c:v>
                </c:pt>
                <c:pt idx="14">
                  <c:v>0.62000000000000399</c:v>
                </c:pt>
                <c:pt idx="15">
                  <c:v>0.67000000000000515</c:v>
                </c:pt>
                <c:pt idx="16">
                  <c:v>0.78</c:v>
                </c:pt>
                <c:pt idx="17">
                  <c:v>0.86000000000000065</c:v>
                </c:pt>
              </c:numCache>
            </c:numRef>
          </c:val>
        </c:ser>
        <c:overlap val="100"/>
        <c:axId val="120960896"/>
        <c:axId val="120973952"/>
      </c:barChart>
      <c:catAx>
        <c:axId val="120960896"/>
        <c:scaling>
          <c:orientation val="minMax"/>
        </c:scaling>
        <c:axPos val="l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120973952"/>
        <c:crosses val="autoZero"/>
        <c:auto val="1"/>
        <c:lblAlgn val="ctr"/>
        <c:lblOffset val="100"/>
      </c:catAx>
      <c:valAx>
        <c:axId val="120973952"/>
        <c:scaling>
          <c:orientation val="minMax"/>
        </c:scaling>
        <c:axPos val="b"/>
        <c:majorGridlines/>
        <c:numFmt formatCode="0%" sourceLinked="1"/>
        <c:tickLblPos val="nextTo"/>
        <c:crossAx val="120960896"/>
        <c:crosses val="autoZero"/>
        <c:crossBetween val="between"/>
      </c:valAx>
      <c:spPr>
        <a:solidFill>
          <a:schemeClr val="accent1">
            <a:lumMod val="20000"/>
            <a:lumOff val="80000"/>
          </a:schemeClr>
        </a:solidFill>
      </c:spPr>
    </c:plotArea>
    <c:plotVisOnly val="1"/>
  </c:chart>
  <c:txPr>
    <a:bodyPr/>
    <a:lstStyle/>
    <a:p>
      <a:pPr>
        <a:defRPr sz="900">
          <a:latin typeface="+mj-lt"/>
        </a:defRPr>
      </a:pPr>
      <a:endParaRPr lang="ru-RU"/>
    </a:p>
  </c:txPr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autoTitleDeleted val="1"/>
    <c:plotArea>
      <c:layout>
        <c:manualLayout>
          <c:layoutTarget val="inner"/>
          <c:xMode val="edge"/>
          <c:yMode val="edge"/>
          <c:x val="5.7031379795720961E-2"/>
          <c:y val="2.7246726463392087E-2"/>
          <c:w val="0.93326021879322274"/>
          <c:h val="0.83544562236499609"/>
        </c:manualLayout>
      </c:layout>
      <c:bar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dLbl>
              <c:idx val="0"/>
              <c:layout>
                <c:manualLayout>
                  <c:x val="0"/>
                  <c:y val="-0.38888888888889528"/>
                </c:manualLayout>
              </c:layout>
              <c:showVal val="1"/>
            </c:dLbl>
            <c:dLbl>
              <c:idx val="1"/>
              <c:layout>
                <c:manualLayout>
                  <c:x val="-2.3148148148148147E-3"/>
                  <c:y val="-0.11507936507936417"/>
                </c:manualLayout>
              </c:layout>
              <c:showVal val="1"/>
            </c:dLbl>
            <c:dLbl>
              <c:idx val="2"/>
              <c:layout>
                <c:manualLayout>
                  <c:x val="-2.3148148148148147E-3"/>
                  <c:y val="-7.5396825396825434E-2"/>
                </c:manualLayout>
              </c:layout>
              <c:showVal val="1"/>
            </c:dLbl>
            <c:dLbl>
              <c:idx val="3"/>
              <c:layout>
                <c:manualLayout>
                  <c:x val="0"/>
                  <c:y val="-7.9365079365079361E-2"/>
                </c:manualLayout>
              </c:layout>
              <c:showVal val="1"/>
            </c:dLbl>
            <c:dLbl>
              <c:idx val="4"/>
              <c:layout>
                <c:manualLayout>
                  <c:x val="-8.4875562720136969E-17"/>
                  <c:y val="-7.1428571428571425E-2"/>
                </c:manualLayout>
              </c:layout>
              <c:showVal val="1"/>
            </c:dLbl>
            <c:showVal val="1"/>
          </c:dLbls>
          <c:cat>
            <c:strRef>
              <c:f>Лист1!$A$2:$A$7</c:f>
              <c:strCache>
                <c:ptCount val="6"/>
                <c:pt idx="0">
                  <c:v>меньше 15 дней</c:v>
                </c:pt>
                <c:pt idx="1">
                  <c:v>15 дней</c:v>
                </c:pt>
                <c:pt idx="2">
                  <c:v>30 дней и более</c:v>
                </c:pt>
                <c:pt idx="3">
                  <c:v>28 дней</c:v>
                </c:pt>
                <c:pt idx="4">
                  <c:v>27 дней </c:v>
                </c:pt>
                <c:pt idx="5">
                  <c:v>29 дней</c:v>
                </c:pt>
              </c:strCache>
            </c:strRef>
          </c:cat>
          <c:val>
            <c:numRef>
              <c:f>Лист1!$B$2:$B$7</c:f>
              <c:numCache>
                <c:formatCode>0%</c:formatCode>
                <c:ptCount val="6"/>
                <c:pt idx="0">
                  <c:v>0.58000000000000007</c:v>
                </c:pt>
                <c:pt idx="1">
                  <c:v>8.0000000000000043E-2</c:v>
                </c:pt>
                <c:pt idx="2">
                  <c:v>2.0000000000000011E-2</c:v>
                </c:pt>
                <c:pt idx="3">
                  <c:v>1.0000000000000005E-2</c:v>
                </c:pt>
                <c:pt idx="4">
                  <c:v>1.0000000000000005E-2</c:v>
                </c:pt>
                <c:pt idx="5">
                  <c:v>0</c:v>
                </c:pt>
              </c:numCache>
            </c:numRef>
          </c:val>
        </c:ser>
        <c:overlap val="100"/>
        <c:axId val="120197504"/>
        <c:axId val="120232960"/>
      </c:barChart>
      <c:catAx>
        <c:axId val="120197504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>
                <a:latin typeface="+mj-lt"/>
              </a:defRPr>
            </a:pPr>
            <a:endParaRPr lang="ru-RU"/>
          </a:p>
        </c:txPr>
        <c:crossAx val="120232960"/>
        <c:crosses val="autoZero"/>
        <c:auto val="1"/>
        <c:lblAlgn val="ctr"/>
        <c:lblOffset val="100"/>
      </c:catAx>
      <c:valAx>
        <c:axId val="120232960"/>
        <c:scaling>
          <c:orientation val="minMax"/>
        </c:scaling>
        <c:axPos val="l"/>
        <c:majorGridlines/>
        <c:numFmt formatCode="0%" sourceLinked="1"/>
        <c:tickLblPos val="nextTo"/>
        <c:crossAx val="120197504"/>
        <c:crosses val="autoZero"/>
        <c:crossBetween val="between"/>
      </c:valAx>
      <c:spPr>
        <a:solidFill>
          <a:schemeClr val="bg1">
            <a:lumMod val="95000"/>
          </a:schemeClr>
        </a:solidFill>
      </c:spPr>
    </c:plotArea>
    <c:plotVisOnly val="1"/>
  </c:chart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autoTitleDeleted val="1"/>
    <c:plotArea>
      <c:layout/>
      <c:barChart>
        <c:barDir val="bar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ДА</c:v>
                </c:pt>
              </c:strCache>
            </c:strRef>
          </c:tx>
          <c:dLbls>
            <c:showVal val="1"/>
          </c:dLbls>
          <c:cat>
            <c:strRef>
              <c:f>Лист1!$A$2:$A$19</c:f>
              <c:strCache>
                <c:ptCount val="18"/>
                <c:pt idx="0">
                  <c:v>Центр по профилактике и борьбе со СПИДом и инфекционными заболеваниями</c:v>
                </c:pt>
                <c:pt idx="1">
                  <c:v>Медицинский консультативно-диагностический центр</c:v>
                </c:pt>
                <c:pt idx="2">
                  <c:v>Черекский район "ЦРБ"</c:v>
                </c:pt>
                <c:pt idx="3">
                  <c:v>Республиканская клиническая больница</c:v>
                </c:pt>
                <c:pt idx="4">
                  <c:v>Майский район "ЦРБ"</c:v>
                </c:pt>
                <c:pt idx="5">
                  <c:v>ОБЩЕРЕСПУБЛИКАНСКИЙ ПОКАЗАТЕЛЬ</c:v>
                </c:pt>
                <c:pt idx="6">
                  <c:v>Кардиологический центр</c:v>
                </c:pt>
                <c:pt idx="7">
                  <c:v>Республиканский эндокринологический центр</c:v>
                </c:pt>
                <c:pt idx="8">
                  <c:v>с.п.Заюково "Районная больница"</c:v>
                </c:pt>
                <c:pt idx="9">
                  <c:v>г.Чегем "ЦРБ"</c:v>
                </c:pt>
                <c:pt idx="10">
                  <c:v>г.о.Баксан "ЦРБ"</c:v>
                </c:pt>
                <c:pt idx="11">
                  <c:v>г.о.Прохладный "ЦРБ"</c:v>
                </c:pt>
                <c:pt idx="12">
                  <c:v>Центр организации специализированной аллергологической помощи</c:v>
                </c:pt>
                <c:pt idx="13">
                  <c:v>Кожно-венерологический диспансер</c:v>
                </c:pt>
                <c:pt idx="14">
                  <c:v>Зольский район "ЦРБ"</c:v>
                </c:pt>
                <c:pt idx="15">
                  <c:v>Онкологический диспансер</c:v>
                </c:pt>
                <c:pt idx="16">
                  <c:v>Терский район "ЦРБ"</c:v>
                </c:pt>
                <c:pt idx="17">
                  <c:v>Эльбрусский район "ЦРБ"</c:v>
                </c:pt>
              </c:strCache>
            </c:strRef>
          </c:cat>
          <c:val>
            <c:numRef>
              <c:f>Лист1!$B$2:$B$19</c:f>
              <c:numCache>
                <c:formatCode>0%</c:formatCode>
                <c:ptCount val="18"/>
                <c:pt idx="0">
                  <c:v>0.82000000000000062</c:v>
                </c:pt>
                <c:pt idx="1">
                  <c:v>0.89</c:v>
                </c:pt>
                <c:pt idx="2">
                  <c:v>0.9</c:v>
                </c:pt>
                <c:pt idx="3">
                  <c:v>0.92</c:v>
                </c:pt>
                <c:pt idx="4">
                  <c:v>0.92</c:v>
                </c:pt>
                <c:pt idx="5">
                  <c:v>0.94000000000000061</c:v>
                </c:pt>
                <c:pt idx="6">
                  <c:v>0.94000000000000061</c:v>
                </c:pt>
                <c:pt idx="7">
                  <c:v>0.94000000000000061</c:v>
                </c:pt>
                <c:pt idx="8">
                  <c:v>0.94000000000000061</c:v>
                </c:pt>
                <c:pt idx="9">
                  <c:v>0.94000000000000061</c:v>
                </c:pt>
                <c:pt idx="10">
                  <c:v>0.96000000000000063</c:v>
                </c:pt>
                <c:pt idx="11">
                  <c:v>0.96000000000000063</c:v>
                </c:pt>
                <c:pt idx="12">
                  <c:v>0.97000000000000064</c:v>
                </c:pt>
                <c:pt idx="13">
                  <c:v>0.98</c:v>
                </c:pt>
                <c:pt idx="14">
                  <c:v>0.98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НЕТ</c:v>
                </c:pt>
              </c:strCache>
            </c:strRef>
          </c:tx>
          <c:dLbls>
            <c:showVal val="1"/>
          </c:dLbls>
          <c:cat>
            <c:strRef>
              <c:f>Лист1!$A$2:$A$19</c:f>
              <c:strCache>
                <c:ptCount val="18"/>
                <c:pt idx="0">
                  <c:v>Центр по профилактике и борьбе со СПИДом и инфекционными заболеваниями</c:v>
                </c:pt>
                <c:pt idx="1">
                  <c:v>Медицинский консультативно-диагностический центр</c:v>
                </c:pt>
                <c:pt idx="2">
                  <c:v>Черекский район "ЦРБ"</c:v>
                </c:pt>
                <c:pt idx="3">
                  <c:v>Республиканская клиническая больница</c:v>
                </c:pt>
                <c:pt idx="4">
                  <c:v>Майский район "ЦРБ"</c:v>
                </c:pt>
                <c:pt idx="5">
                  <c:v>ОБЩЕРЕСПУБЛИКАНСКИЙ ПОКАЗАТЕЛЬ</c:v>
                </c:pt>
                <c:pt idx="6">
                  <c:v>Кардиологический центр</c:v>
                </c:pt>
                <c:pt idx="7">
                  <c:v>Республиканский эндокринологический центр</c:v>
                </c:pt>
                <c:pt idx="8">
                  <c:v>с.п.Заюково "Районная больница"</c:v>
                </c:pt>
                <c:pt idx="9">
                  <c:v>г.Чегем "ЦРБ"</c:v>
                </c:pt>
                <c:pt idx="10">
                  <c:v>г.о.Баксан "ЦРБ"</c:v>
                </c:pt>
                <c:pt idx="11">
                  <c:v>г.о.Прохладный "ЦРБ"</c:v>
                </c:pt>
                <c:pt idx="12">
                  <c:v>Центр организации специализированной аллергологической помощи</c:v>
                </c:pt>
                <c:pt idx="13">
                  <c:v>Кожно-венерологический диспансер</c:v>
                </c:pt>
                <c:pt idx="14">
                  <c:v>Зольский район "ЦРБ"</c:v>
                </c:pt>
                <c:pt idx="15">
                  <c:v>Онкологический диспансер</c:v>
                </c:pt>
                <c:pt idx="16">
                  <c:v>Терский район "ЦРБ"</c:v>
                </c:pt>
                <c:pt idx="17">
                  <c:v>Эльбрусский район "ЦРБ"</c:v>
                </c:pt>
              </c:strCache>
            </c:strRef>
          </c:cat>
          <c:val>
            <c:numRef>
              <c:f>Лист1!$C$2:$C$19</c:f>
              <c:numCache>
                <c:formatCode>General</c:formatCode>
                <c:ptCount val="18"/>
                <c:pt idx="0" formatCode="0%">
                  <c:v>0.13</c:v>
                </c:pt>
                <c:pt idx="2" formatCode="0%">
                  <c:v>3.0000000000000002E-2</c:v>
                </c:pt>
                <c:pt idx="3" formatCode="0%">
                  <c:v>4.0000000000000022E-2</c:v>
                </c:pt>
                <c:pt idx="5" formatCode="0%">
                  <c:v>2.0000000000000011E-2</c:v>
                </c:pt>
                <c:pt idx="6" formatCode="0%">
                  <c:v>2.0000000000000011E-2</c:v>
                </c:pt>
                <c:pt idx="7" formatCode="0%">
                  <c:v>2.0000000000000011E-2</c:v>
                </c:pt>
                <c:pt idx="8" formatCode="0%">
                  <c:v>2.0000000000000011E-2</c:v>
                </c:pt>
                <c:pt idx="9" formatCode="0%">
                  <c:v>4.0000000000000022E-2</c:v>
                </c:pt>
                <c:pt idx="10" formatCode="0%">
                  <c:v>2.0000000000000011E-2</c:v>
                </c:pt>
              </c:numCache>
            </c:numRef>
          </c:val>
        </c:ser>
        <c:gapWidth val="75"/>
        <c:overlap val="100"/>
        <c:axId val="120372608"/>
        <c:axId val="121803136"/>
      </c:barChart>
      <c:catAx>
        <c:axId val="120372608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000">
                <a:latin typeface="+mj-lt"/>
              </a:defRPr>
            </a:pPr>
            <a:endParaRPr lang="ru-RU"/>
          </a:p>
        </c:txPr>
        <c:crossAx val="121803136"/>
        <c:crosses val="autoZero"/>
        <c:auto val="1"/>
        <c:lblAlgn val="ctr"/>
        <c:lblOffset val="100"/>
      </c:catAx>
      <c:valAx>
        <c:axId val="121803136"/>
        <c:scaling>
          <c:orientation val="minMax"/>
        </c:scaling>
        <c:axPos val="b"/>
        <c:majorGridlines/>
        <c:numFmt formatCode="0%" sourceLinked="1"/>
        <c:majorTickMark val="none"/>
        <c:tickLblPos val="nextTo"/>
        <c:crossAx val="120372608"/>
        <c:crosses val="autoZero"/>
        <c:crossBetween val="between"/>
      </c:valAx>
      <c:spPr>
        <a:solidFill>
          <a:schemeClr val="accent1">
            <a:lumMod val="20000"/>
            <a:lumOff val="80000"/>
          </a:schemeClr>
        </a:solidFill>
      </c:spPr>
    </c:plotArea>
    <c:legend>
      <c:legendPos val="b"/>
      <c:layout/>
    </c:legend>
    <c:plotVisOnly val="1"/>
  </c:chart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 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0.94000000000000061</c:v>
                </c:pt>
                <c:pt idx="1">
                  <c:v>6.0000000000000032E-2</c:v>
                </c:pt>
              </c:numCache>
            </c:numRef>
          </c:val>
        </c:ser>
        <c:axId val="120167424"/>
        <c:axId val="120368128"/>
      </c:barChart>
      <c:catAx>
        <c:axId val="12016742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600">
                <a:latin typeface="+mj-lt"/>
              </a:defRPr>
            </a:pPr>
            <a:endParaRPr lang="ru-RU"/>
          </a:p>
        </c:txPr>
        <c:crossAx val="120368128"/>
        <c:crosses val="autoZero"/>
        <c:auto val="1"/>
        <c:lblAlgn val="ctr"/>
        <c:lblOffset val="100"/>
      </c:catAx>
      <c:valAx>
        <c:axId val="120368128"/>
        <c:scaling>
          <c:orientation val="minMax"/>
        </c:scaling>
        <c:axPos val="l"/>
        <c:majorGridlines/>
        <c:numFmt formatCode="0%" sourceLinked="1"/>
        <c:tickLblPos val="nextTo"/>
        <c:crossAx val="120167424"/>
        <c:crosses val="autoZero"/>
        <c:crossBetween val="between"/>
      </c:valAx>
      <c:spPr>
        <a:solidFill>
          <a:schemeClr val="bg1">
            <a:lumMod val="95000"/>
          </a:schemeClr>
        </a:solidFill>
      </c:spPr>
    </c:plotArea>
    <c:plotVisOnly val="1"/>
  </c:chart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autoTitleDeleted val="1"/>
    <c:plotArea>
      <c:layout/>
      <c:barChart>
        <c:barDir val="bar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ДА </c:v>
                </c:pt>
              </c:strCache>
            </c:strRef>
          </c:tx>
          <c:dLbls>
            <c:showVal val="1"/>
          </c:dLbls>
          <c:cat>
            <c:strRef>
              <c:f>Лист1!$A$2:$A$19</c:f>
              <c:strCache>
                <c:ptCount val="18"/>
                <c:pt idx="0">
                  <c:v>Центр по профилактике и борьбе со СПИДом и инфекционными заболеваниями</c:v>
                </c:pt>
                <c:pt idx="1">
                  <c:v>Черекский район "ЦРБ"</c:v>
                </c:pt>
                <c:pt idx="2">
                  <c:v>Онкологический диспансер</c:v>
                </c:pt>
                <c:pt idx="3">
                  <c:v>Кардиологический центр</c:v>
                </c:pt>
                <c:pt idx="4">
                  <c:v>г.Чегем "ЦРБ"</c:v>
                </c:pt>
                <c:pt idx="5">
                  <c:v>Майский район "ЦРБ"</c:v>
                </c:pt>
                <c:pt idx="6">
                  <c:v>ОБЩЕРЕСПУБЛИКАНСКИЙ ПОКАЗАТЕЛЬ</c:v>
                </c:pt>
                <c:pt idx="7">
                  <c:v>г.о.Баксан "ЦРБ"</c:v>
                </c:pt>
                <c:pt idx="8">
                  <c:v>Зольский район "ЦРБ"</c:v>
                </c:pt>
                <c:pt idx="9">
                  <c:v>Кожно-венерологический диспансер</c:v>
                </c:pt>
                <c:pt idx="10">
                  <c:v>Медицинский консультативно-диагностический центр</c:v>
                </c:pt>
                <c:pt idx="11">
                  <c:v>Республиканская клиническая больница</c:v>
                </c:pt>
                <c:pt idx="12">
                  <c:v>Республиканский эндокринологический центр</c:v>
                </c:pt>
                <c:pt idx="13">
                  <c:v>Терский район "ЦРБ"</c:v>
                </c:pt>
                <c:pt idx="14">
                  <c:v>с.п.Заюково "Районная больница"</c:v>
                </c:pt>
                <c:pt idx="15">
                  <c:v>Центр организации специализированной аллергологической помощи</c:v>
                </c:pt>
                <c:pt idx="16">
                  <c:v>г.о.Прохладный "ЦРБ"</c:v>
                </c:pt>
                <c:pt idx="17">
                  <c:v>Эльбрусский район "ЦРБ"</c:v>
                </c:pt>
              </c:strCache>
            </c:strRef>
          </c:cat>
          <c:val>
            <c:numRef>
              <c:f>Лист1!$B$2:$B$19</c:f>
              <c:numCache>
                <c:formatCode>0%</c:formatCode>
                <c:ptCount val="18"/>
                <c:pt idx="0">
                  <c:v>0.85000000000000064</c:v>
                </c:pt>
                <c:pt idx="1">
                  <c:v>0.85000000000000064</c:v>
                </c:pt>
                <c:pt idx="2">
                  <c:v>0.86000000000000065</c:v>
                </c:pt>
                <c:pt idx="3">
                  <c:v>0.9</c:v>
                </c:pt>
                <c:pt idx="4">
                  <c:v>0.9</c:v>
                </c:pt>
                <c:pt idx="5">
                  <c:v>0.92</c:v>
                </c:pt>
                <c:pt idx="6">
                  <c:v>0.94000000000000061</c:v>
                </c:pt>
                <c:pt idx="7">
                  <c:v>0.94000000000000061</c:v>
                </c:pt>
                <c:pt idx="8">
                  <c:v>0.95000000000000062</c:v>
                </c:pt>
                <c:pt idx="9">
                  <c:v>0.96000000000000063</c:v>
                </c:pt>
                <c:pt idx="10">
                  <c:v>0.96000000000000063</c:v>
                </c:pt>
                <c:pt idx="11">
                  <c:v>0.96000000000000063</c:v>
                </c:pt>
                <c:pt idx="12">
                  <c:v>0.96000000000000063</c:v>
                </c:pt>
                <c:pt idx="13">
                  <c:v>0.96000000000000063</c:v>
                </c:pt>
                <c:pt idx="14">
                  <c:v>0.98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НЕТ</c:v>
                </c:pt>
              </c:strCache>
            </c:strRef>
          </c:tx>
          <c:dLbls>
            <c:showVal val="1"/>
          </c:dLbls>
          <c:cat>
            <c:strRef>
              <c:f>Лист1!$A$2:$A$19</c:f>
              <c:strCache>
                <c:ptCount val="18"/>
                <c:pt idx="0">
                  <c:v>Центр по профилактике и борьбе со СПИДом и инфекционными заболеваниями</c:v>
                </c:pt>
                <c:pt idx="1">
                  <c:v>Черекский район "ЦРБ"</c:v>
                </c:pt>
                <c:pt idx="2">
                  <c:v>Онкологический диспансер</c:v>
                </c:pt>
                <c:pt idx="3">
                  <c:v>Кардиологический центр</c:v>
                </c:pt>
                <c:pt idx="4">
                  <c:v>г.Чегем "ЦРБ"</c:v>
                </c:pt>
                <c:pt idx="5">
                  <c:v>Майский район "ЦРБ"</c:v>
                </c:pt>
                <c:pt idx="6">
                  <c:v>ОБЩЕРЕСПУБЛИКАНСКИЙ ПОКАЗАТЕЛЬ</c:v>
                </c:pt>
                <c:pt idx="7">
                  <c:v>г.о.Баксан "ЦРБ"</c:v>
                </c:pt>
                <c:pt idx="8">
                  <c:v>Зольский район "ЦРБ"</c:v>
                </c:pt>
                <c:pt idx="9">
                  <c:v>Кожно-венерологический диспансер</c:v>
                </c:pt>
                <c:pt idx="10">
                  <c:v>Медицинский консультативно-диагностический центр</c:v>
                </c:pt>
                <c:pt idx="11">
                  <c:v>Республиканская клиническая больница</c:v>
                </c:pt>
                <c:pt idx="12">
                  <c:v>Республиканский эндокринологический центр</c:v>
                </c:pt>
                <c:pt idx="13">
                  <c:v>Терский район "ЦРБ"</c:v>
                </c:pt>
                <c:pt idx="14">
                  <c:v>с.п.Заюково "Районная больница"</c:v>
                </c:pt>
                <c:pt idx="15">
                  <c:v>Центр организации специализированной аллергологической помощи</c:v>
                </c:pt>
                <c:pt idx="16">
                  <c:v>г.о.Прохладный "ЦРБ"</c:v>
                </c:pt>
                <c:pt idx="17">
                  <c:v>Эльбрусский район "ЦРБ"</c:v>
                </c:pt>
              </c:strCache>
            </c:strRef>
          </c:cat>
          <c:val>
            <c:numRef>
              <c:f>Лист1!$C$2:$C$19</c:f>
              <c:numCache>
                <c:formatCode>0%</c:formatCode>
                <c:ptCount val="18"/>
                <c:pt idx="0">
                  <c:v>0.13</c:v>
                </c:pt>
                <c:pt idx="1">
                  <c:v>0.1</c:v>
                </c:pt>
                <c:pt idx="2">
                  <c:v>0.14000000000000001</c:v>
                </c:pt>
                <c:pt idx="3">
                  <c:v>0.1</c:v>
                </c:pt>
                <c:pt idx="5">
                  <c:v>2.0000000000000011E-2</c:v>
                </c:pt>
                <c:pt idx="6">
                  <c:v>4.0000000000000022E-2</c:v>
                </c:pt>
                <c:pt idx="7">
                  <c:v>4.0000000000000022E-2</c:v>
                </c:pt>
                <c:pt idx="8">
                  <c:v>2.0000000000000011E-2</c:v>
                </c:pt>
                <c:pt idx="11">
                  <c:v>4.0000000000000022E-2</c:v>
                </c:pt>
                <c:pt idx="12">
                  <c:v>2.0000000000000011E-2</c:v>
                </c:pt>
                <c:pt idx="14">
                  <c:v>2.0000000000000011E-2</c:v>
                </c:pt>
              </c:numCache>
            </c:numRef>
          </c:val>
        </c:ser>
        <c:gapWidth val="75"/>
        <c:overlap val="100"/>
        <c:axId val="121790464"/>
        <c:axId val="121792384"/>
      </c:barChart>
      <c:catAx>
        <c:axId val="121790464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121792384"/>
        <c:crosses val="autoZero"/>
        <c:auto val="1"/>
        <c:lblAlgn val="ctr"/>
        <c:lblOffset val="100"/>
      </c:catAx>
      <c:valAx>
        <c:axId val="121792384"/>
        <c:scaling>
          <c:orientation val="minMax"/>
        </c:scaling>
        <c:axPos val="b"/>
        <c:majorGridlines/>
        <c:numFmt formatCode="0%" sourceLinked="1"/>
        <c:majorTickMark val="none"/>
        <c:tickLblPos val="nextTo"/>
        <c:crossAx val="121790464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900">
          <a:latin typeface="+mj-lt"/>
        </a:defRPr>
      </a:pPr>
      <a:endParaRPr lang="ru-RU"/>
    </a:p>
  </c:txPr>
  <c:externalData r:id="rId1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autoTitleDeleted val="1"/>
    <c:plotArea>
      <c:layout/>
      <c:barChart>
        <c:barDir val="bar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ДА</c:v>
                </c:pt>
              </c:strCache>
            </c:strRef>
          </c:tx>
          <c:dLbls>
            <c:showVal val="1"/>
          </c:dLbls>
          <c:cat>
            <c:strRef>
              <c:f>Лист1!$A$2:$A$19</c:f>
              <c:strCache>
                <c:ptCount val="18"/>
                <c:pt idx="0">
                  <c:v>Черекский район "ЦРБ"</c:v>
                </c:pt>
                <c:pt idx="1">
                  <c:v>Онкологический диспансер</c:v>
                </c:pt>
                <c:pt idx="2">
                  <c:v>г.о.Баксан "ЦРБ"</c:v>
                </c:pt>
                <c:pt idx="3">
                  <c:v>Майский район "ЦРБ"</c:v>
                </c:pt>
                <c:pt idx="4">
                  <c:v>г.Чегем "ЦРБ"</c:v>
                </c:pt>
                <c:pt idx="5">
                  <c:v>Республиканская клиническая больница</c:v>
                </c:pt>
                <c:pt idx="6">
                  <c:v>ОБЩЕРЕСПУБЛИКАНСКИЙ ПОКАЗАТЕЛЬ</c:v>
                </c:pt>
                <c:pt idx="7">
                  <c:v>Кардиологический центр</c:v>
                </c:pt>
                <c:pt idx="8">
                  <c:v>Центр по профилактике и борьбе со СПИДом и инфекционными заболеваниями</c:v>
                </c:pt>
                <c:pt idx="9">
                  <c:v>Медицинский консультативно-диагностический центр</c:v>
                </c:pt>
                <c:pt idx="10">
                  <c:v>Зольский район "ЦРБ"</c:v>
                </c:pt>
                <c:pt idx="11">
                  <c:v>Кожно-венерологический диспансер</c:v>
                </c:pt>
                <c:pt idx="12">
                  <c:v>Республиканский эндокринологический центр</c:v>
                </c:pt>
                <c:pt idx="13">
                  <c:v>Эльбрусский район "ЦРБ"</c:v>
                </c:pt>
                <c:pt idx="14">
                  <c:v>с.п.Заюково "Районная больница"</c:v>
                </c:pt>
                <c:pt idx="15">
                  <c:v>Терский район "ЦРБ"</c:v>
                </c:pt>
                <c:pt idx="16">
                  <c:v>Центр организации специализированной аллергологической помощи</c:v>
                </c:pt>
                <c:pt idx="17">
                  <c:v>г.о.Прохладный "ЦРБ"</c:v>
                </c:pt>
              </c:strCache>
            </c:strRef>
          </c:cat>
          <c:val>
            <c:numRef>
              <c:f>Лист1!$B$2:$B$19</c:f>
              <c:numCache>
                <c:formatCode>0%</c:formatCode>
                <c:ptCount val="18"/>
                <c:pt idx="0">
                  <c:v>0.49000000000000032</c:v>
                </c:pt>
                <c:pt idx="1">
                  <c:v>0.74000000000000365</c:v>
                </c:pt>
                <c:pt idx="2">
                  <c:v>0.76000000000000478</c:v>
                </c:pt>
                <c:pt idx="3">
                  <c:v>0.76000000000000478</c:v>
                </c:pt>
                <c:pt idx="4">
                  <c:v>0.78</c:v>
                </c:pt>
                <c:pt idx="5">
                  <c:v>0.82000000000000062</c:v>
                </c:pt>
                <c:pt idx="6">
                  <c:v>0.86000000000000065</c:v>
                </c:pt>
                <c:pt idx="7">
                  <c:v>0.86000000000000065</c:v>
                </c:pt>
                <c:pt idx="8">
                  <c:v>0.87000000000000421</c:v>
                </c:pt>
                <c:pt idx="9">
                  <c:v>0.89</c:v>
                </c:pt>
                <c:pt idx="10">
                  <c:v>0.9</c:v>
                </c:pt>
                <c:pt idx="11">
                  <c:v>0.92</c:v>
                </c:pt>
                <c:pt idx="12">
                  <c:v>0.92</c:v>
                </c:pt>
                <c:pt idx="13">
                  <c:v>0.92</c:v>
                </c:pt>
                <c:pt idx="14">
                  <c:v>0.94000000000000061</c:v>
                </c:pt>
                <c:pt idx="15">
                  <c:v>0.94000000000000061</c:v>
                </c:pt>
                <c:pt idx="16">
                  <c:v>1</c:v>
                </c:pt>
                <c:pt idx="17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НЕТ</c:v>
                </c:pt>
              </c:strCache>
            </c:strRef>
          </c:tx>
          <c:dLbls>
            <c:showVal val="1"/>
          </c:dLbls>
          <c:cat>
            <c:strRef>
              <c:f>Лист1!$A$2:$A$19</c:f>
              <c:strCache>
                <c:ptCount val="18"/>
                <c:pt idx="0">
                  <c:v>Черекский район "ЦРБ"</c:v>
                </c:pt>
                <c:pt idx="1">
                  <c:v>Онкологический диспансер</c:v>
                </c:pt>
                <c:pt idx="2">
                  <c:v>г.о.Баксан "ЦРБ"</c:v>
                </c:pt>
                <c:pt idx="3">
                  <c:v>Майский район "ЦРБ"</c:v>
                </c:pt>
                <c:pt idx="4">
                  <c:v>г.Чегем "ЦРБ"</c:v>
                </c:pt>
                <c:pt idx="5">
                  <c:v>Республиканская клиническая больница</c:v>
                </c:pt>
                <c:pt idx="6">
                  <c:v>ОБЩЕРЕСПУБЛИКАНСКИЙ ПОКАЗАТЕЛЬ</c:v>
                </c:pt>
                <c:pt idx="7">
                  <c:v>Кардиологический центр</c:v>
                </c:pt>
                <c:pt idx="8">
                  <c:v>Центр по профилактике и борьбе со СПИДом и инфекционными заболеваниями</c:v>
                </c:pt>
                <c:pt idx="9">
                  <c:v>Медицинский консультативно-диагностический центр</c:v>
                </c:pt>
                <c:pt idx="10">
                  <c:v>Зольский район "ЦРБ"</c:v>
                </c:pt>
                <c:pt idx="11">
                  <c:v>Кожно-венерологический диспансер</c:v>
                </c:pt>
                <c:pt idx="12">
                  <c:v>Республиканский эндокринологический центр</c:v>
                </c:pt>
                <c:pt idx="13">
                  <c:v>Эльбрусский район "ЦРБ"</c:v>
                </c:pt>
                <c:pt idx="14">
                  <c:v>с.п.Заюково "Районная больница"</c:v>
                </c:pt>
                <c:pt idx="15">
                  <c:v>Терский район "ЦРБ"</c:v>
                </c:pt>
                <c:pt idx="16">
                  <c:v>Центр организации специализированной аллергологической помощи</c:v>
                </c:pt>
                <c:pt idx="17">
                  <c:v>г.о.Прохладный "ЦРБ"</c:v>
                </c:pt>
              </c:strCache>
            </c:strRef>
          </c:cat>
          <c:val>
            <c:numRef>
              <c:f>Лист1!$C$2:$C$19</c:f>
              <c:numCache>
                <c:formatCode>0%</c:formatCode>
                <c:ptCount val="18"/>
                <c:pt idx="0">
                  <c:v>0.41000000000000031</c:v>
                </c:pt>
                <c:pt idx="1">
                  <c:v>0.26</c:v>
                </c:pt>
                <c:pt idx="2">
                  <c:v>0.18000000000000024</c:v>
                </c:pt>
                <c:pt idx="3">
                  <c:v>0.22</c:v>
                </c:pt>
                <c:pt idx="4">
                  <c:v>0.18000000000000024</c:v>
                </c:pt>
                <c:pt idx="5">
                  <c:v>0.14000000000000001</c:v>
                </c:pt>
                <c:pt idx="6">
                  <c:v>0.12000000000000002</c:v>
                </c:pt>
                <c:pt idx="7">
                  <c:v>0.14000000000000001</c:v>
                </c:pt>
                <c:pt idx="8">
                  <c:v>0.13</c:v>
                </c:pt>
                <c:pt idx="9">
                  <c:v>2.0000000000000011E-2</c:v>
                </c:pt>
                <c:pt idx="10">
                  <c:v>7.0000000000000021E-2</c:v>
                </c:pt>
                <c:pt idx="11">
                  <c:v>4.0000000000000022E-2</c:v>
                </c:pt>
                <c:pt idx="12">
                  <c:v>2.0000000000000011E-2</c:v>
                </c:pt>
                <c:pt idx="13">
                  <c:v>8.0000000000000043E-2</c:v>
                </c:pt>
                <c:pt idx="14">
                  <c:v>4.0000000000000022E-2</c:v>
                </c:pt>
                <c:pt idx="15">
                  <c:v>6.0000000000000032E-2</c:v>
                </c:pt>
              </c:numCache>
            </c:numRef>
          </c:val>
        </c:ser>
        <c:gapWidth val="75"/>
        <c:overlap val="100"/>
        <c:axId val="123325440"/>
        <c:axId val="126187392"/>
      </c:barChart>
      <c:catAx>
        <c:axId val="123325440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050">
                <a:latin typeface="+mj-lt"/>
              </a:defRPr>
            </a:pPr>
            <a:endParaRPr lang="ru-RU"/>
          </a:p>
        </c:txPr>
        <c:crossAx val="126187392"/>
        <c:crosses val="autoZero"/>
        <c:auto val="1"/>
        <c:lblAlgn val="ctr"/>
        <c:lblOffset val="100"/>
      </c:catAx>
      <c:valAx>
        <c:axId val="126187392"/>
        <c:scaling>
          <c:orientation val="minMax"/>
        </c:scaling>
        <c:axPos val="b"/>
        <c:majorGridlines/>
        <c:numFmt formatCode="0%" sourceLinked="1"/>
        <c:majorTickMark val="none"/>
        <c:tickLblPos val="nextTo"/>
        <c:crossAx val="123325440"/>
        <c:crosses val="autoZero"/>
        <c:crossBetween val="between"/>
      </c:valAx>
      <c:spPr>
        <a:solidFill>
          <a:schemeClr val="accent1">
            <a:lumMod val="20000"/>
            <a:lumOff val="80000"/>
          </a:schemeClr>
        </a:solidFill>
      </c:spPr>
    </c:plotArea>
    <c:legend>
      <c:legendPos val="b"/>
      <c:layout/>
    </c:legend>
    <c:plotVisOnly val="1"/>
  </c:chart>
  <c:externalData r:id="rId1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autoTitleDeleted val="1"/>
    <c:plotArea>
      <c:layout>
        <c:manualLayout>
          <c:layoutTarget val="inner"/>
          <c:xMode val="edge"/>
          <c:yMode val="edge"/>
          <c:x val="0.46311540670289014"/>
          <c:y val="8.8135627997640367E-3"/>
          <c:w val="0.50670111803871165"/>
          <c:h val="0.84365354330708664"/>
        </c:manualLayout>
      </c:layout>
      <c:barChart>
        <c:barDir val="bar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ДА</c:v>
                </c:pt>
              </c:strCache>
            </c:strRef>
          </c:tx>
          <c:dLbls>
            <c:showVal val="1"/>
          </c:dLbls>
          <c:cat>
            <c:strRef>
              <c:f>Лист1!$A$2:$A$19</c:f>
              <c:strCache>
                <c:ptCount val="18"/>
                <c:pt idx="0">
                  <c:v>Онкологический диспансер</c:v>
                </c:pt>
                <c:pt idx="1">
                  <c:v>Республиканская клиническая больница</c:v>
                </c:pt>
                <c:pt idx="2">
                  <c:v>Центр по профилактике и борьбе со СПИДом и инфекционными заболеваниями</c:v>
                </c:pt>
                <c:pt idx="3">
                  <c:v>Кардиологический центр</c:v>
                </c:pt>
                <c:pt idx="4">
                  <c:v>Майский район "ЦРБ"</c:v>
                </c:pt>
                <c:pt idx="5">
                  <c:v>ОБЩЕРЕСПУБЛИКАНСКИЙ ПОКАЗАТЕЛЬ</c:v>
                </c:pt>
                <c:pt idx="6">
                  <c:v>Терский район "ЦРБ"</c:v>
                </c:pt>
                <c:pt idx="7">
                  <c:v>г.Чегем "ЦРБ"</c:v>
                </c:pt>
                <c:pt idx="8">
                  <c:v>Черекский район "ЦРБ"</c:v>
                </c:pt>
                <c:pt idx="9">
                  <c:v>Республиканский эндокринологический центр</c:v>
                </c:pt>
                <c:pt idx="10">
                  <c:v>г.о.Баксан "ЦРБ"</c:v>
                </c:pt>
                <c:pt idx="11">
                  <c:v>с.п.Заюково "Районная больница"</c:v>
                </c:pt>
                <c:pt idx="12">
                  <c:v>Кожно-венерологический диспансер</c:v>
                </c:pt>
                <c:pt idx="13">
                  <c:v>г.о.Прохладный "ЦРБ"</c:v>
                </c:pt>
                <c:pt idx="14">
                  <c:v>Медицинский консультативно-диагностический центр</c:v>
                </c:pt>
                <c:pt idx="15">
                  <c:v>Центр организации специализированной аллергологической помощи</c:v>
                </c:pt>
                <c:pt idx="16">
                  <c:v>Зольский район "ЦРБ"</c:v>
                </c:pt>
                <c:pt idx="17">
                  <c:v>Эльбрусский район "ЦРБ"</c:v>
                </c:pt>
              </c:strCache>
            </c:strRef>
          </c:cat>
          <c:val>
            <c:numRef>
              <c:f>Лист1!$B$2:$B$19</c:f>
              <c:numCache>
                <c:formatCode>0%</c:formatCode>
                <c:ptCount val="18"/>
                <c:pt idx="0">
                  <c:v>0.74000000000000365</c:v>
                </c:pt>
                <c:pt idx="1">
                  <c:v>0.8</c:v>
                </c:pt>
                <c:pt idx="2">
                  <c:v>0.85000000000000064</c:v>
                </c:pt>
                <c:pt idx="3">
                  <c:v>0.88</c:v>
                </c:pt>
                <c:pt idx="4">
                  <c:v>0.88</c:v>
                </c:pt>
                <c:pt idx="5">
                  <c:v>0.92</c:v>
                </c:pt>
                <c:pt idx="6">
                  <c:v>0.92</c:v>
                </c:pt>
                <c:pt idx="7">
                  <c:v>0.92</c:v>
                </c:pt>
                <c:pt idx="8">
                  <c:v>0.92</c:v>
                </c:pt>
                <c:pt idx="9">
                  <c:v>0.94000000000000061</c:v>
                </c:pt>
                <c:pt idx="10">
                  <c:v>0.94000000000000061</c:v>
                </c:pt>
                <c:pt idx="11">
                  <c:v>0.94000000000000061</c:v>
                </c:pt>
                <c:pt idx="12">
                  <c:v>0.96000000000000063</c:v>
                </c:pt>
                <c:pt idx="13">
                  <c:v>0.96000000000000063</c:v>
                </c:pt>
                <c:pt idx="14">
                  <c:v>0.98</c:v>
                </c:pt>
                <c:pt idx="15">
                  <c:v>0.98</c:v>
                </c:pt>
                <c:pt idx="16">
                  <c:v>1</c:v>
                </c:pt>
                <c:pt idx="17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НЕТ</c:v>
                </c:pt>
              </c:strCache>
            </c:strRef>
          </c:tx>
          <c:dLbls>
            <c:showVal val="1"/>
          </c:dLbls>
          <c:cat>
            <c:strRef>
              <c:f>Лист1!$A$2:$A$19</c:f>
              <c:strCache>
                <c:ptCount val="18"/>
                <c:pt idx="0">
                  <c:v>Онкологический диспансер</c:v>
                </c:pt>
                <c:pt idx="1">
                  <c:v>Республиканская клиническая больница</c:v>
                </c:pt>
                <c:pt idx="2">
                  <c:v>Центр по профилактике и борьбе со СПИДом и инфекционными заболеваниями</c:v>
                </c:pt>
                <c:pt idx="3">
                  <c:v>Кардиологический центр</c:v>
                </c:pt>
                <c:pt idx="4">
                  <c:v>Майский район "ЦРБ"</c:v>
                </c:pt>
                <c:pt idx="5">
                  <c:v>ОБЩЕРЕСПУБЛИКАНСКИЙ ПОКАЗАТЕЛЬ</c:v>
                </c:pt>
                <c:pt idx="6">
                  <c:v>Терский район "ЦРБ"</c:v>
                </c:pt>
                <c:pt idx="7">
                  <c:v>г.Чегем "ЦРБ"</c:v>
                </c:pt>
                <c:pt idx="8">
                  <c:v>Черекский район "ЦРБ"</c:v>
                </c:pt>
                <c:pt idx="9">
                  <c:v>Республиканский эндокринологический центр</c:v>
                </c:pt>
                <c:pt idx="10">
                  <c:v>г.о.Баксан "ЦРБ"</c:v>
                </c:pt>
                <c:pt idx="11">
                  <c:v>с.п.Заюково "Районная больница"</c:v>
                </c:pt>
                <c:pt idx="12">
                  <c:v>Кожно-венерологический диспансер</c:v>
                </c:pt>
                <c:pt idx="13">
                  <c:v>г.о.Прохладный "ЦРБ"</c:v>
                </c:pt>
                <c:pt idx="14">
                  <c:v>Медицинский консультативно-диагностический центр</c:v>
                </c:pt>
                <c:pt idx="15">
                  <c:v>Центр организации специализированной аллергологической помощи</c:v>
                </c:pt>
                <c:pt idx="16">
                  <c:v>Зольский район "ЦРБ"</c:v>
                </c:pt>
                <c:pt idx="17">
                  <c:v>Эльбрусский район "ЦРБ"</c:v>
                </c:pt>
              </c:strCache>
            </c:strRef>
          </c:cat>
          <c:val>
            <c:numRef>
              <c:f>Лист1!$C$2:$C$19</c:f>
              <c:numCache>
                <c:formatCode>0%</c:formatCode>
                <c:ptCount val="18"/>
                <c:pt idx="0">
                  <c:v>0.26</c:v>
                </c:pt>
                <c:pt idx="1">
                  <c:v>0.2</c:v>
                </c:pt>
                <c:pt idx="2">
                  <c:v>0.13</c:v>
                </c:pt>
                <c:pt idx="3">
                  <c:v>8.0000000000000043E-2</c:v>
                </c:pt>
                <c:pt idx="4">
                  <c:v>2.0000000000000011E-2</c:v>
                </c:pt>
                <c:pt idx="5">
                  <c:v>0.05</c:v>
                </c:pt>
                <c:pt idx="7">
                  <c:v>8.0000000000000043E-2</c:v>
                </c:pt>
                <c:pt idx="9">
                  <c:v>2.0000000000000011E-2</c:v>
                </c:pt>
                <c:pt idx="10">
                  <c:v>2.0000000000000011E-2</c:v>
                </c:pt>
                <c:pt idx="11">
                  <c:v>4.0000000000000022E-2</c:v>
                </c:pt>
              </c:numCache>
            </c:numRef>
          </c:val>
        </c:ser>
        <c:gapWidth val="75"/>
        <c:overlap val="100"/>
        <c:axId val="123231232"/>
        <c:axId val="126576128"/>
      </c:barChart>
      <c:catAx>
        <c:axId val="123231232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000">
                <a:latin typeface="+mj-lt"/>
              </a:defRPr>
            </a:pPr>
            <a:endParaRPr lang="ru-RU"/>
          </a:p>
        </c:txPr>
        <c:crossAx val="126576128"/>
        <c:crosses val="autoZero"/>
        <c:auto val="1"/>
        <c:lblAlgn val="ctr"/>
        <c:lblOffset val="100"/>
      </c:catAx>
      <c:valAx>
        <c:axId val="126576128"/>
        <c:scaling>
          <c:orientation val="minMax"/>
        </c:scaling>
        <c:axPos val="b"/>
        <c:majorGridlines/>
        <c:numFmt formatCode="0%" sourceLinked="1"/>
        <c:majorTickMark val="none"/>
        <c:tickLblPos val="nextTo"/>
        <c:crossAx val="123231232"/>
        <c:crosses val="autoZero"/>
        <c:crossBetween val="between"/>
      </c:valAx>
      <c:spPr>
        <a:solidFill>
          <a:schemeClr val="accent1">
            <a:lumMod val="20000"/>
            <a:lumOff val="80000"/>
          </a:schemeClr>
        </a:solidFill>
      </c:spPr>
    </c:plotArea>
    <c:legend>
      <c:legendPos val="b"/>
      <c:layout/>
    </c:legend>
    <c:plotVisOnly val="1"/>
  </c:chart>
  <c:externalData r:id="rId1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9"/>
  <c:chart>
    <c:autoTitleDeleted val="1"/>
    <c:plotArea>
      <c:layout/>
      <c:barChart>
        <c:barDir val="bar"/>
        <c:grouping val="stacked"/>
        <c:ser>
          <c:idx val="0"/>
          <c:order val="0"/>
          <c:tx>
            <c:strRef>
              <c:f>'[Диаграмма в Microsoft Office Word]Лист1'!$B$1</c:f>
              <c:strCache>
                <c:ptCount val="1"/>
                <c:pt idx="0">
                  <c:v>Ряд 1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23</a:t>
                    </a:r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24</a:t>
                    </a:r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/>
                      <a:t>28</a:t>
                    </a:r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/>
                      <a:t>28</a:t>
                    </a:r>
                  </a:p>
                </c:rich>
              </c:tx>
              <c:showVal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/>
                      <a:t>33</a:t>
                    </a:r>
                  </a:p>
                </c:rich>
              </c:tx>
              <c:showVal val="1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/>
                      <a:t>35</a:t>
                    </a:r>
                  </a:p>
                </c:rich>
              </c:tx>
              <c:showVal val="1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/>
                      <a:t>35</a:t>
                    </a:r>
                  </a:p>
                </c:rich>
              </c:tx>
              <c:showVal val="1"/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/>
                      <a:t>38</a:t>
                    </a:r>
                  </a:p>
                </c:rich>
              </c:tx>
              <c:showVal val="1"/>
            </c:dLbl>
            <c:dLbl>
              <c:idx val="8"/>
              <c:layout/>
              <c:tx>
                <c:rich>
                  <a:bodyPr/>
                  <a:lstStyle/>
                  <a:p>
                    <a:r>
                      <a:rPr lang="en-US"/>
                      <a:t>39</a:t>
                    </a:r>
                  </a:p>
                </c:rich>
              </c:tx>
              <c:showVal val="1"/>
            </c:dLbl>
            <c:dLbl>
              <c:idx val="9"/>
              <c:layout/>
              <c:tx>
                <c:rich>
                  <a:bodyPr/>
                  <a:lstStyle/>
                  <a:p>
                    <a:r>
                      <a:rPr lang="en-US"/>
                      <a:t>42</a:t>
                    </a:r>
                  </a:p>
                </c:rich>
              </c:tx>
              <c:showVal val="1"/>
            </c:dLbl>
            <c:dLbl>
              <c:idx val="10"/>
              <c:layout/>
              <c:tx>
                <c:rich>
                  <a:bodyPr/>
                  <a:lstStyle/>
                  <a:p>
                    <a:r>
                      <a:rPr lang="en-US"/>
                      <a:t>44</a:t>
                    </a:r>
                  </a:p>
                </c:rich>
              </c:tx>
              <c:showVal val="1"/>
            </c:dLbl>
            <c:dLbl>
              <c:idx val="11"/>
              <c:layout/>
              <c:tx>
                <c:rich>
                  <a:bodyPr/>
                  <a:lstStyle/>
                  <a:p>
                    <a:r>
                      <a:rPr lang="en-US"/>
                      <a:t>45</a:t>
                    </a:r>
                  </a:p>
                </c:rich>
              </c:tx>
              <c:showVal val="1"/>
            </c:dLbl>
            <c:dLbl>
              <c:idx val="12"/>
              <c:layout/>
              <c:tx>
                <c:rich>
                  <a:bodyPr/>
                  <a:lstStyle/>
                  <a:p>
                    <a:r>
                      <a:rPr lang="en-US"/>
                      <a:t>45</a:t>
                    </a:r>
                  </a:p>
                </c:rich>
              </c:tx>
              <c:showVal val="1"/>
            </c:dLbl>
            <c:dLbl>
              <c:idx val="13"/>
              <c:layout/>
              <c:tx>
                <c:rich>
                  <a:bodyPr/>
                  <a:lstStyle/>
                  <a:p>
                    <a:r>
                      <a:rPr lang="en-US"/>
                      <a:t>45</a:t>
                    </a:r>
                  </a:p>
                </c:rich>
              </c:tx>
              <c:showVal val="1"/>
            </c:dLbl>
            <c:dLbl>
              <c:idx val="14"/>
              <c:layout>
                <c:manualLayout>
                  <c:x val="-6.7903133417715478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46</a:t>
                    </a:r>
                  </a:p>
                </c:rich>
              </c:tx>
              <c:showVal val="1"/>
            </c:dLbl>
            <c:dLbl>
              <c:idx val="15"/>
              <c:layout/>
              <c:tx>
                <c:rich>
                  <a:bodyPr/>
                  <a:lstStyle/>
                  <a:p>
                    <a:r>
                      <a:rPr lang="en-US"/>
                      <a:t>47</a:t>
                    </a:r>
                  </a:p>
                </c:rich>
              </c:tx>
              <c:showVal val="1"/>
            </c:dLbl>
            <c:dLbl>
              <c:idx val="16"/>
              <c:layout/>
              <c:tx>
                <c:rich>
                  <a:bodyPr/>
                  <a:lstStyle/>
                  <a:p>
                    <a:r>
                      <a:rPr lang="en-US"/>
                      <a:t>49</a:t>
                    </a:r>
                  </a:p>
                </c:rich>
              </c:tx>
              <c:showVal val="1"/>
            </c:dLbl>
            <c:dLbl>
              <c:idx val="17"/>
              <c:layout/>
              <c:tx>
                <c:rich>
                  <a:bodyPr/>
                  <a:lstStyle/>
                  <a:p>
                    <a:r>
                      <a:rPr lang="en-US"/>
                      <a:t>50</a:t>
                    </a:r>
                  </a:p>
                </c:rich>
              </c:tx>
              <c:showVal val="1"/>
            </c:dLbl>
            <c:dLbl>
              <c:idx val="18"/>
              <c:layout/>
              <c:tx>
                <c:rich>
                  <a:bodyPr/>
                  <a:lstStyle/>
                  <a:p>
                    <a:r>
                      <a:rPr lang="en-US"/>
                      <a:t>51</a:t>
                    </a:r>
                  </a:p>
                </c:rich>
              </c:tx>
              <c:showVal val="1"/>
            </c:dLbl>
            <c:dLbl>
              <c:idx val="19"/>
              <c:layout/>
              <c:tx>
                <c:rich>
                  <a:bodyPr/>
                  <a:lstStyle/>
                  <a:p>
                    <a:r>
                      <a:rPr lang="en-US"/>
                      <a:t>51</a:t>
                    </a:r>
                  </a:p>
                </c:rich>
              </c:tx>
              <c:showVal val="1"/>
            </c:dLbl>
            <c:dLbl>
              <c:idx val="20"/>
              <c:layout/>
              <c:tx>
                <c:rich>
                  <a:bodyPr/>
                  <a:lstStyle/>
                  <a:p>
                    <a:r>
                      <a:rPr lang="en-US"/>
                      <a:t>55</a:t>
                    </a:r>
                  </a:p>
                </c:rich>
              </c:tx>
              <c:showVal val="1"/>
            </c:dLbl>
            <c:dLbl>
              <c:idx val="21"/>
              <c:layout/>
              <c:tx>
                <c:rich>
                  <a:bodyPr/>
                  <a:lstStyle/>
                  <a:p>
                    <a:r>
                      <a:rPr lang="en-US"/>
                      <a:t>56</a:t>
                    </a:r>
                  </a:p>
                </c:rich>
              </c:tx>
              <c:showVal val="1"/>
            </c:dLbl>
            <c:showVal val="1"/>
          </c:dLbls>
          <c:cat>
            <c:strRef>
              <c:f>'[Диаграмма в Microsoft Office Word]Лист1'!$A$2:$A$23</c:f>
              <c:strCache>
                <c:ptCount val="22"/>
                <c:pt idx="0">
                  <c:v>Майский район "ЦРБ"</c:v>
                </c:pt>
                <c:pt idx="1">
                  <c:v>г.о.Прохладный "ЦРБ"</c:v>
                </c:pt>
                <c:pt idx="2">
                  <c:v>Терский район "ЦРБ"</c:v>
                </c:pt>
                <c:pt idx="3">
                  <c:v>Эльбрусский район "ЦРБ"</c:v>
                </c:pt>
                <c:pt idx="4">
                  <c:v>Прохладненская стоматологическая поликлиника</c:v>
                </c:pt>
                <c:pt idx="5">
                  <c:v>г.о.Баксан "ЦРБ"</c:v>
                </c:pt>
                <c:pt idx="6">
                  <c:v>г.Чегем "ЦРБ"</c:v>
                </c:pt>
                <c:pt idx="7">
                  <c:v>Стоматологический центр им.Тхазаплижева Т.Х.</c:v>
                </c:pt>
                <c:pt idx="8">
                  <c:v>ОБЩЕРЕСПУБЛИКАНСКИЙ ПОКАЗАТЕЛЬ</c:v>
                </c:pt>
                <c:pt idx="9">
                  <c:v>г.Тырныауз "Стоматологическая поликлиника"</c:v>
                </c:pt>
                <c:pt idx="10">
                  <c:v>г.о. Баксан "Стоматологическая поликлиника"</c:v>
                </c:pt>
                <c:pt idx="11">
                  <c:v>г.Терек "Стоматологическая поликлиника"</c:v>
                </c:pt>
                <c:pt idx="12">
                  <c:v>Зольский район "ЦРБ"</c:v>
                </c:pt>
                <c:pt idx="13">
                  <c:v>Черекский район «ЦРБ»</c:v>
                </c:pt>
                <c:pt idx="14">
                  <c:v>ООО "Инвитро"</c:v>
                </c:pt>
                <c:pt idx="15">
                  <c:v>Стоматологическая поликлиника №1</c:v>
                </c:pt>
                <c:pt idx="16">
                  <c:v>Майская стоматологическая поликлиника</c:v>
                </c:pt>
                <c:pt idx="17">
                  <c:v>Стоматологическая поликлиника №2</c:v>
                </c:pt>
                <c:pt idx="18">
                  <c:v>с.п.Заюково "Районная больница"</c:v>
                </c:pt>
                <c:pt idx="19">
                  <c:v>г.Нарткала "Стоматологическая поликлиника"</c:v>
                </c:pt>
                <c:pt idx="20">
                  <c:v>Медицинский консультативно-диагностический центр</c:v>
                </c:pt>
                <c:pt idx="21">
                  <c:v>ООО "Виддер-Юг"</c:v>
                </c:pt>
              </c:strCache>
            </c:strRef>
          </c:cat>
          <c:val>
            <c:numRef>
              <c:f>'[Диаграмма в Microsoft Office Word]Лист1'!$B$2:$B$23</c:f>
              <c:numCache>
                <c:formatCode>0%</c:formatCode>
                <c:ptCount val="22"/>
                <c:pt idx="0">
                  <c:v>0.23</c:v>
                </c:pt>
                <c:pt idx="1">
                  <c:v>0.24000000000000021</c:v>
                </c:pt>
                <c:pt idx="2">
                  <c:v>0.28000000000000008</c:v>
                </c:pt>
                <c:pt idx="3">
                  <c:v>0.28000000000000008</c:v>
                </c:pt>
                <c:pt idx="4">
                  <c:v>0.3300000000000019</c:v>
                </c:pt>
                <c:pt idx="5">
                  <c:v>0.35000000000000031</c:v>
                </c:pt>
                <c:pt idx="6">
                  <c:v>0.35000000000000031</c:v>
                </c:pt>
                <c:pt idx="7">
                  <c:v>0.38000000000000161</c:v>
                </c:pt>
                <c:pt idx="8">
                  <c:v>0.39000000000000162</c:v>
                </c:pt>
                <c:pt idx="9">
                  <c:v>0.42000000000000032</c:v>
                </c:pt>
                <c:pt idx="10">
                  <c:v>0.44000000000000011</c:v>
                </c:pt>
                <c:pt idx="11">
                  <c:v>0.45</c:v>
                </c:pt>
                <c:pt idx="12">
                  <c:v>0.45</c:v>
                </c:pt>
                <c:pt idx="13">
                  <c:v>0.45</c:v>
                </c:pt>
                <c:pt idx="14">
                  <c:v>0.46</c:v>
                </c:pt>
                <c:pt idx="15">
                  <c:v>0.47000000000000008</c:v>
                </c:pt>
                <c:pt idx="16">
                  <c:v>0.49000000000000032</c:v>
                </c:pt>
                <c:pt idx="17">
                  <c:v>0.5</c:v>
                </c:pt>
                <c:pt idx="18">
                  <c:v>0.51</c:v>
                </c:pt>
                <c:pt idx="19">
                  <c:v>0.51</c:v>
                </c:pt>
                <c:pt idx="20">
                  <c:v>0.55000000000000004</c:v>
                </c:pt>
                <c:pt idx="21">
                  <c:v>0.56000000000000005</c:v>
                </c:pt>
              </c:numCache>
            </c:numRef>
          </c:val>
        </c:ser>
        <c:gapWidth val="75"/>
        <c:overlap val="100"/>
        <c:axId val="121677312"/>
        <c:axId val="121843712"/>
      </c:barChart>
      <c:catAx>
        <c:axId val="121677312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050"/>
            </a:pPr>
            <a:endParaRPr lang="ru-RU"/>
          </a:p>
        </c:txPr>
        <c:crossAx val="121843712"/>
        <c:crosses val="autoZero"/>
        <c:auto val="1"/>
        <c:lblAlgn val="ctr"/>
        <c:lblOffset val="100"/>
      </c:catAx>
      <c:valAx>
        <c:axId val="121843712"/>
        <c:scaling>
          <c:orientation val="minMax"/>
        </c:scaling>
        <c:delete val="1"/>
        <c:axPos val="b"/>
        <c:majorGridlines/>
        <c:numFmt formatCode="0%" sourceLinked="1"/>
        <c:majorTickMark val="none"/>
        <c:tickLblPos val="none"/>
        <c:crossAx val="12167731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9"/>
  <c:chart>
    <c:autoTitleDeleted val="1"/>
    <c:plotArea>
      <c:layout/>
      <c:barChart>
        <c:barDir val="bar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Lbls>
            <c:showVal val="1"/>
          </c:dLbls>
          <c:cat>
            <c:strRef>
              <c:f>Лист1!$A$2:$A$19</c:f>
              <c:strCache>
                <c:ptCount val="18"/>
                <c:pt idx="0">
                  <c:v>Онкологический диспансер</c:v>
                </c:pt>
                <c:pt idx="1">
                  <c:v>Центр по профилактике и борьбе со СПИДом и инфекционными заболеваниями</c:v>
                </c:pt>
                <c:pt idx="2">
                  <c:v>Черекский район "ЦРБ"</c:v>
                </c:pt>
                <c:pt idx="3">
                  <c:v>Республиканская клиническая больница</c:v>
                </c:pt>
                <c:pt idx="4">
                  <c:v>Майский район "ЦРБ"</c:v>
                </c:pt>
                <c:pt idx="5">
                  <c:v>г.Чегем "ЦРБ"</c:v>
                </c:pt>
                <c:pt idx="6">
                  <c:v>Кардиологический центр</c:v>
                </c:pt>
                <c:pt idx="7">
                  <c:v>ОБЩЕРЕСПУБЛИКАНСКИЙ ПОКАЗАТЕЛЬ</c:v>
                </c:pt>
                <c:pt idx="8">
                  <c:v>Центр организации специализированной аллергологической помощи</c:v>
                </c:pt>
                <c:pt idx="9">
                  <c:v>г.о.Баксан "ЦРБ"</c:v>
                </c:pt>
                <c:pt idx="10">
                  <c:v>Республиканский эндокринологический центр</c:v>
                </c:pt>
                <c:pt idx="11">
                  <c:v>г.о.Прохладный "ЦРБ"</c:v>
                </c:pt>
                <c:pt idx="12">
                  <c:v>с.п.Заюково "Районная больница"</c:v>
                </c:pt>
                <c:pt idx="13">
                  <c:v>Эльбрусский район "ЦРБ"</c:v>
                </c:pt>
                <c:pt idx="14">
                  <c:v>Терский район "ЦРБ"</c:v>
                </c:pt>
                <c:pt idx="15">
                  <c:v>Медицинский консультативно-диагностический центр</c:v>
                </c:pt>
                <c:pt idx="16">
                  <c:v>Зольский район "ЦРБ"</c:v>
                </c:pt>
                <c:pt idx="17">
                  <c:v>Кожно-венерологический диспансер</c:v>
                </c:pt>
              </c:strCache>
            </c:strRef>
          </c:cat>
          <c:val>
            <c:numRef>
              <c:f>Лист1!$B$2:$B$19</c:f>
              <c:numCache>
                <c:formatCode>General</c:formatCode>
                <c:ptCount val="18"/>
                <c:pt idx="0">
                  <c:v>27</c:v>
                </c:pt>
                <c:pt idx="1">
                  <c:v>29</c:v>
                </c:pt>
                <c:pt idx="2">
                  <c:v>29</c:v>
                </c:pt>
                <c:pt idx="3">
                  <c:v>31</c:v>
                </c:pt>
                <c:pt idx="4">
                  <c:v>32</c:v>
                </c:pt>
                <c:pt idx="5">
                  <c:v>35</c:v>
                </c:pt>
                <c:pt idx="6">
                  <c:v>36</c:v>
                </c:pt>
                <c:pt idx="7">
                  <c:v>37</c:v>
                </c:pt>
                <c:pt idx="8">
                  <c:v>38</c:v>
                </c:pt>
                <c:pt idx="9">
                  <c:v>38</c:v>
                </c:pt>
                <c:pt idx="10">
                  <c:v>43</c:v>
                </c:pt>
                <c:pt idx="11">
                  <c:v>44</c:v>
                </c:pt>
                <c:pt idx="12">
                  <c:v>45</c:v>
                </c:pt>
                <c:pt idx="13">
                  <c:v>45</c:v>
                </c:pt>
                <c:pt idx="14">
                  <c:v>46</c:v>
                </c:pt>
                <c:pt idx="15">
                  <c:v>47</c:v>
                </c:pt>
                <c:pt idx="16">
                  <c:v>49</c:v>
                </c:pt>
                <c:pt idx="17">
                  <c:v>56</c:v>
                </c:pt>
              </c:numCache>
            </c:numRef>
          </c:val>
        </c:ser>
        <c:overlap val="100"/>
        <c:axId val="120043392"/>
        <c:axId val="121334400"/>
      </c:barChart>
      <c:catAx>
        <c:axId val="120043392"/>
        <c:scaling>
          <c:orientation val="minMax"/>
        </c:scaling>
        <c:axPos val="l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121334400"/>
        <c:crosses val="autoZero"/>
        <c:auto val="1"/>
        <c:lblAlgn val="ctr"/>
        <c:lblOffset val="100"/>
      </c:catAx>
      <c:valAx>
        <c:axId val="121334400"/>
        <c:scaling>
          <c:orientation val="minMax"/>
        </c:scaling>
        <c:axPos val="b"/>
        <c:majorGridlines/>
        <c:numFmt formatCode="General" sourceLinked="1"/>
        <c:tickLblPos val="nextTo"/>
        <c:crossAx val="12004339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СТАЦИОНАР</c:v>
                </c:pt>
              </c:strCache>
            </c:strRef>
          </c:tx>
          <c:dLbls>
            <c:showVal val="1"/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0.71000000000000063</c:v>
                </c:pt>
                <c:pt idx="1">
                  <c:v>0.24000000000000021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АМБУЛАТОРИЯ</c:v>
                </c:pt>
              </c:strCache>
            </c:strRef>
          </c:tx>
          <c:dLbls>
            <c:showVal val="1"/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Лист1!$C$2:$C$3</c:f>
              <c:numCache>
                <c:formatCode>0%</c:formatCode>
                <c:ptCount val="2"/>
                <c:pt idx="0">
                  <c:v>0.62000000000000532</c:v>
                </c:pt>
                <c:pt idx="1">
                  <c:v>0.34</c:v>
                </c:pt>
              </c:numCache>
            </c:numRef>
          </c:val>
        </c:ser>
        <c:gapWidth val="75"/>
        <c:overlap val="-25"/>
        <c:axId val="126069760"/>
        <c:axId val="126221696"/>
      </c:barChart>
      <c:catAx>
        <c:axId val="126069760"/>
        <c:scaling>
          <c:orientation val="minMax"/>
        </c:scaling>
        <c:axPos val="b"/>
        <c:majorTickMark val="none"/>
        <c:tickLblPos val="nextTo"/>
        <c:crossAx val="126221696"/>
        <c:crosses val="autoZero"/>
        <c:auto val="1"/>
        <c:lblAlgn val="ctr"/>
        <c:lblOffset val="100"/>
      </c:catAx>
      <c:valAx>
        <c:axId val="126221696"/>
        <c:scaling>
          <c:orientation val="minMax"/>
        </c:scaling>
        <c:axPos val="l"/>
        <c:majorGridlines/>
        <c:numFmt formatCode="0%" sourceLinked="1"/>
        <c:majorTickMark val="none"/>
        <c:tickLblPos val="nextTo"/>
        <c:crossAx val="126069760"/>
        <c:crosses val="autoZero"/>
        <c:crossBetween val="between"/>
      </c:valAx>
      <c:spPr>
        <a:solidFill>
          <a:schemeClr val="accent1">
            <a:lumMod val="20000"/>
            <a:lumOff val="80000"/>
          </a:schemeClr>
        </a:solidFill>
      </c:spPr>
    </c:plotArea>
    <c:legend>
      <c:legendPos val="b"/>
      <c:layout>
        <c:manualLayout>
          <c:xMode val="edge"/>
          <c:yMode val="edge"/>
          <c:x val="0.30546660834062744"/>
          <c:y val="0.91236939132608419"/>
          <c:w val="0.38906660104987384"/>
          <c:h val="7.1757592800899883E-2"/>
        </c:manualLayout>
      </c:layout>
      <c:txPr>
        <a:bodyPr/>
        <a:lstStyle/>
        <a:p>
          <a:pPr>
            <a:defRPr sz="1000">
              <a:latin typeface="+mj-lt"/>
            </a:defRPr>
          </a:pPr>
          <a:endParaRPr lang="ru-RU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'Лист1'!$B$1</c:f>
              <c:strCache>
                <c:ptCount val="1"/>
                <c:pt idx="0">
                  <c:v>Да</c:v>
                </c:pt>
              </c:strCache>
            </c:strRef>
          </c:tx>
          <c:dLbls>
            <c:showVal val="1"/>
          </c:dLbls>
          <c:cat>
            <c:strRef>
              <c:f>'Лист1'!$A$2:$A$23</c:f>
              <c:strCache>
                <c:ptCount val="22"/>
                <c:pt idx="0">
                  <c:v>Терский муниципальный район "ЦРБ"</c:v>
                </c:pt>
                <c:pt idx="1">
                  <c:v>Майский муниципальный район "ЦРБ"</c:v>
                </c:pt>
                <c:pt idx="2">
                  <c:v>"ЦРБ" г.о. Баксан </c:v>
                </c:pt>
                <c:pt idx="3">
                  <c:v> г.о.Баксан "Стоматологическая поликлиника"</c:v>
                </c:pt>
                <c:pt idx="4">
                  <c:v>Эльбрусский муниципальный район "ЦРБ"</c:v>
                </c:pt>
                <c:pt idx="5">
                  <c:v>"ЦРБ" г.о.Прохладный</c:v>
                </c:pt>
                <c:pt idx="6">
                  <c:v>Зольский муниципальный район "ЦРБ"</c:v>
                </c:pt>
                <c:pt idx="7">
                  <c:v>Стоматологический центр им.Тхазаплижева Т.Х. </c:v>
                </c:pt>
                <c:pt idx="8">
                  <c:v>ОБЩЕРЕСПУБЛИКАНСКИЙ ПОКАЗАТЕЛЬ</c:v>
                </c:pt>
                <c:pt idx="9">
                  <c:v>Прохладненская стоматологическая поликлиника</c:v>
                </c:pt>
                <c:pt idx="10">
                  <c:v>г. Чегем "ЦРБ"</c:v>
                </c:pt>
                <c:pt idx="11">
                  <c:v>Стоматологическая поликлиника №2</c:v>
                </c:pt>
                <c:pt idx="12">
                  <c:v>Медицинский консультативно-диагностический центр</c:v>
                </c:pt>
                <c:pt idx="13">
                  <c:v>г.Тырныауз "Районная стоматологическая поликлиника"</c:v>
                </c:pt>
                <c:pt idx="14">
                  <c:v>г.Терек "Стоматологическая поликлиника"</c:v>
                </c:pt>
                <c:pt idx="15">
                  <c:v>Майская стоматологическая поликлиника</c:v>
                </c:pt>
                <c:pt idx="16">
                  <c:v>г.Нарткала "Стоматологическая поликлиника" </c:v>
                </c:pt>
                <c:pt idx="17">
                  <c:v>ООО "Инвитро"</c:v>
                </c:pt>
                <c:pt idx="18">
                  <c:v>с.п. Заюково "Районная больница"</c:v>
                </c:pt>
                <c:pt idx="19">
                  <c:v>Стоматологическая поликлиника №1</c:v>
                </c:pt>
                <c:pt idx="20">
                  <c:v>Черекский муниципальный район "ЦРБ"</c:v>
                </c:pt>
                <c:pt idx="21">
                  <c:v>ООО "Виддер-Юг"</c:v>
                </c:pt>
              </c:strCache>
            </c:strRef>
          </c:cat>
          <c:val>
            <c:numRef>
              <c:f>'Лист1'!$B$2:$B$23</c:f>
              <c:numCache>
                <c:formatCode>0.00%</c:formatCode>
                <c:ptCount val="22"/>
                <c:pt idx="0">
                  <c:v>0.71800000000000064</c:v>
                </c:pt>
                <c:pt idx="1">
                  <c:v>0.77100000000000646</c:v>
                </c:pt>
                <c:pt idx="2" formatCode="0%">
                  <c:v>0.82000000000000062</c:v>
                </c:pt>
                <c:pt idx="3">
                  <c:v>0.82500000000000062</c:v>
                </c:pt>
                <c:pt idx="4">
                  <c:v>0.84600000000000064</c:v>
                </c:pt>
                <c:pt idx="5">
                  <c:v>0.87500000000000588</c:v>
                </c:pt>
                <c:pt idx="6" formatCode="0%">
                  <c:v>0.88</c:v>
                </c:pt>
                <c:pt idx="7">
                  <c:v>0.89400000000000002</c:v>
                </c:pt>
                <c:pt idx="8">
                  <c:v>0.91100000000000003</c:v>
                </c:pt>
                <c:pt idx="9">
                  <c:v>0.92100000000000004</c:v>
                </c:pt>
                <c:pt idx="10">
                  <c:v>0.92900000000000005</c:v>
                </c:pt>
                <c:pt idx="11">
                  <c:v>0.93300000000000005</c:v>
                </c:pt>
                <c:pt idx="12" formatCode="0%">
                  <c:v>0.94000000000000061</c:v>
                </c:pt>
                <c:pt idx="13" formatCode="0%">
                  <c:v>0.94000000000000061</c:v>
                </c:pt>
                <c:pt idx="14">
                  <c:v>0.94599999999999995</c:v>
                </c:pt>
                <c:pt idx="15">
                  <c:v>0.94699999999999995</c:v>
                </c:pt>
                <c:pt idx="16">
                  <c:v>0.94899999999999995</c:v>
                </c:pt>
                <c:pt idx="17" formatCode="0%">
                  <c:v>0.98</c:v>
                </c:pt>
                <c:pt idx="18" formatCode="0%">
                  <c:v>1</c:v>
                </c:pt>
                <c:pt idx="19" formatCode="0%">
                  <c:v>1</c:v>
                </c:pt>
                <c:pt idx="20" formatCode="0%">
                  <c:v>1</c:v>
                </c:pt>
                <c:pt idx="21" formatCode="0%">
                  <c:v>1</c:v>
                </c:pt>
              </c:numCache>
            </c:numRef>
          </c:val>
        </c:ser>
        <c:axId val="70005504"/>
        <c:axId val="70390528"/>
      </c:barChart>
      <c:catAx>
        <c:axId val="70005504"/>
        <c:scaling>
          <c:orientation val="minMax"/>
        </c:scaling>
        <c:axPos val="l"/>
        <c:tickLblPos val="nextTo"/>
        <c:txPr>
          <a:bodyPr/>
          <a:lstStyle/>
          <a:p>
            <a:pPr>
              <a:defRPr sz="1000">
                <a:latin typeface="+mj-lt"/>
              </a:defRPr>
            </a:pPr>
            <a:endParaRPr lang="ru-RU"/>
          </a:p>
        </c:txPr>
        <c:crossAx val="70390528"/>
        <c:crosses val="autoZero"/>
        <c:auto val="1"/>
        <c:lblAlgn val="ctr"/>
        <c:lblOffset val="100"/>
      </c:catAx>
      <c:valAx>
        <c:axId val="70390528"/>
        <c:scaling>
          <c:orientation val="minMax"/>
        </c:scaling>
        <c:delete val="1"/>
        <c:axPos val="b"/>
        <c:majorGridlines/>
        <c:numFmt formatCode="0.00%" sourceLinked="1"/>
        <c:tickLblPos val="none"/>
        <c:crossAx val="70005504"/>
        <c:crosses val="autoZero"/>
        <c:crossBetween val="between"/>
      </c:valAx>
      <c:spPr>
        <a:solidFill>
          <a:schemeClr val="accent1">
            <a:lumMod val="20000"/>
            <a:lumOff val="80000"/>
          </a:schemeClr>
        </a:solidFill>
      </c:spPr>
    </c:plotArea>
    <c:plotVisOnly val="1"/>
  </c:chart>
  <c:txPr>
    <a:bodyPr/>
    <a:lstStyle/>
    <a:p>
      <a:pPr>
        <a:defRPr sz="1050"/>
      </a:pPr>
      <a:endParaRPr lang="ru-RU"/>
    </a:p>
  </c:txPr>
  <c:externalData r:id="rId1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Стационар</c:v>
                </c:pt>
              </c:strCache>
            </c:strRef>
          </c:tx>
          <c:dLbls>
            <c:showVal val="1"/>
          </c:dLbls>
          <c:cat>
            <c:strRef>
              <c:f>Лист1!$A$2:$A$3</c:f>
              <c:strCache>
                <c:ptCount val="2"/>
                <c:pt idx="0">
                  <c:v>Пациент</c:v>
                </c:pt>
                <c:pt idx="1">
                  <c:v>Медперсонал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 formatCode="0%">
                  <c:v>0.71000000000000063</c:v>
                </c:pt>
                <c:pt idx="1">
                  <c:v>1.0999999999999998E-2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Амбулатория</c:v>
                </c:pt>
              </c:strCache>
            </c:strRef>
          </c:tx>
          <c:dLbls>
            <c:showVal val="1"/>
          </c:dLbls>
          <c:cat>
            <c:strRef>
              <c:f>Лист1!$A$2:$A$3</c:f>
              <c:strCache>
                <c:ptCount val="2"/>
                <c:pt idx="0">
                  <c:v>Пациент</c:v>
                </c:pt>
                <c:pt idx="1">
                  <c:v>Медперсонал</c:v>
                </c:pt>
              </c:strCache>
            </c:strRef>
          </c:cat>
          <c:val>
            <c:numRef>
              <c:f>Лист1!$C$2:$C$3</c:f>
              <c:numCache>
                <c:formatCode>0%</c:formatCode>
                <c:ptCount val="2"/>
                <c:pt idx="0">
                  <c:v>0.61000000000000065</c:v>
                </c:pt>
                <c:pt idx="1">
                  <c:v>3.0000000000000002E-2</c:v>
                </c:pt>
              </c:numCache>
            </c:numRef>
          </c:val>
        </c:ser>
        <c:gapWidth val="75"/>
        <c:overlap val="-25"/>
        <c:axId val="127221760"/>
        <c:axId val="127224064"/>
      </c:barChart>
      <c:catAx>
        <c:axId val="127221760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27224064"/>
        <c:crosses val="autoZero"/>
        <c:auto val="1"/>
        <c:lblAlgn val="ctr"/>
        <c:lblOffset val="100"/>
      </c:catAx>
      <c:valAx>
        <c:axId val="127224064"/>
        <c:scaling>
          <c:orientation val="minMax"/>
        </c:scaling>
        <c:axPos val="l"/>
        <c:majorGridlines/>
        <c:numFmt formatCode="0%" sourceLinked="1"/>
        <c:majorTickMark val="none"/>
        <c:tickLblPos val="nextTo"/>
        <c:crossAx val="127221760"/>
        <c:crosses val="autoZero"/>
        <c:crossBetween val="between"/>
      </c:valAx>
      <c:spPr>
        <a:solidFill>
          <a:schemeClr val="tx2">
            <a:lumMod val="20000"/>
            <a:lumOff val="80000"/>
          </a:schemeClr>
        </a:solidFill>
      </c:spPr>
    </c:plotArea>
    <c:legend>
      <c:legendPos val="b"/>
      <c:layout/>
      <c:txPr>
        <a:bodyPr/>
        <a:lstStyle/>
        <a:p>
          <a:pPr>
            <a:defRPr sz="1400"/>
          </a:pPr>
          <a:endParaRPr lang="ru-RU"/>
        </a:p>
      </c:txPr>
    </c:legend>
    <c:plotVisOnly val="1"/>
  </c:chart>
  <c:externalData r:id="rId1"/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'[Диаграмма в Microsoft Office Word]Лист1'!$B$1</c:f>
              <c:strCache>
                <c:ptCount val="1"/>
                <c:pt idx="0">
                  <c:v>Столбец2</c:v>
                </c:pt>
              </c:strCache>
            </c:strRef>
          </c:tx>
          <c:explosion val="15"/>
          <c:dLbls>
            <c:dLbl>
              <c:idx val="0"/>
              <c:layout>
                <c:manualLayout>
                  <c:x val="-3.7469693378628675E-2"/>
                  <c:y val="-0.17015386007783509"/>
                </c:manualLayout>
              </c:layout>
              <c:showCatName val="1"/>
              <c:showPercent val="1"/>
            </c:dLbl>
            <c:dLbl>
              <c:idx val="1"/>
              <c:layout>
                <c:manualLayout>
                  <c:x val="0.18422431727806599"/>
                  <c:y val="-3.2183908045977502E-3"/>
                </c:manualLayout>
              </c:layout>
              <c:showCatName val="1"/>
              <c:showPercent val="1"/>
            </c:dLbl>
            <c:dLbl>
              <c:idx val="2"/>
              <c:layout>
                <c:manualLayout>
                  <c:x val="-6.1383087983567534E-3"/>
                  <c:y val="0.17836425619211618"/>
                </c:manualLayout>
              </c:layout>
              <c:showCatName val="1"/>
              <c:showPercent val="1"/>
            </c:dLbl>
            <c:dLbl>
              <c:idx val="3"/>
              <c:layout>
                <c:manualLayout>
                  <c:x val="-9.5659284228267513E-2"/>
                  <c:y val="-3.1687030500497856E-2"/>
                </c:manualLayout>
              </c:layout>
              <c:showCatName val="1"/>
              <c:showPercent val="1"/>
            </c:dLbl>
            <c:dLbl>
              <c:idx val="4"/>
              <c:layout>
                <c:manualLayout>
                  <c:x val="-5.9584002668562751E-2"/>
                  <c:y val="-2.7017527981416472E-2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CatName val="1"/>
            <c:showPercent val="1"/>
            <c:showLeaderLines val="1"/>
          </c:dLbls>
          <c:cat>
            <c:strRef>
              <c:f>'[Диаграмма в Microsoft Office Word]Лист1'!$A$2:$A$6</c:f>
              <c:strCache>
                <c:ptCount val="5"/>
                <c:pt idx="0">
                  <c:v>Письменная благодарность</c:v>
                </c:pt>
                <c:pt idx="1">
                  <c:v>Цветы</c:v>
                </c:pt>
                <c:pt idx="2">
                  <c:v>Подарки </c:v>
                </c:pt>
                <c:pt idx="3">
                  <c:v>Услуги</c:v>
                </c:pt>
                <c:pt idx="4">
                  <c:v>Деньги</c:v>
                </c:pt>
              </c:strCache>
            </c:strRef>
          </c:cat>
          <c:val>
            <c:numRef>
              <c:f>'[Диаграмма в Microsoft Office Word]Лист1'!$B$2:$B$6</c:f>
              <c:numCache>
                <c:formatCode>0%</c:formatCode>
                <c:ptCount val="5"/>
                <c:pt idx="0">
                  <c:v>0.30000000000000032</c:v>
                </c:pt>
                <c:pt idx="1">
                  <c:v>0.05</c:v>
                </c:pt>
                <c:pt idx="2">
                  <c:v>0.18000000000000024</c:v>
                </c:pt>
                <c:pt idx="3">
                  <c:v>2.0000000000000011E-2</c:v>
                </c:pt>
                <c:pt idx="4">
                  <c:v>0.1</c:v>
                </c:pt>
              </c:numCache>
            </c:numRef>
          </c:val>
        </c:ser>
        <c:dLbls>
          <c:showPercent val="1"/>
        </c:dLbls>
      </c:pie3DChart>
    </c:plotArea>
    <c:plotVisOnly val="1"/>
  </c:chart>
  <c:spPr>
    <a:solidFill>
      <a:schemeClr val="accent1">
        <a:lumMod val="20000"/>
        <a:lumOff val="80000"/>
      </a:schemeClr>
    </a:solidFill>
  </c:spPr>
  <c:externalData r:id="rId1"/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Стационар</c:v>
                </c:pt>
              </c:strCache>
            </c:strRef>
          </c:tx>
          <c:dPt>
            <c:idx val="0"/>
            <c:explosion val="2"/>
          </c:dPt>
          <c:dPt>
            <c:idx val="1"/>
            <c:explosion val="7"/>
          </c:dPt>
          <c:dPt>
            <c:idx val="2"/>
            <c:explosion val="9"/>
          </c:dPt>
          <c:dPt>
            <c:idx val="4"/>
            <c:explosion val="2"/>
          </c:dPt>
          <c:dLbls>
            <c:dLbl>
              <c:idx val="0"/>
              <c:layout>
                <c:manualLayout>
                  <c:x val="-7.9234106153397484E-3"/>
                  <c:y val="-0.39114641919760657"/>
                </c:manualLayout>
              </c:layout>
              <c:showCatName val="1"/>
              <c:showPercent val="1"/>
            </c:dLbl>
            <c:dLbl>
              <c:idx val="1"/>
              <c:layout>
                <c:manualLayout>
                  <c:x val="-0.10131096894138232"/>
                  <c:y val="-2.3412698412698411E-3"/>
                </c:manualLayout>
              </c:layout>
              <c:showCatName val="1"/>
              <c:showPercent val="1"/>
            </c:dLbl>
            <c:dLbl>
              <c:idx val="2"/>
              <c:layout>
                <c:manualLayout>
                  <c:x val="-3.3661964129483815E-2"/>
                  <c:y val="0.13405668041494814"/>
                </c:manualLayout>
              </c:layout>
              <c:showCatName val="1"/>
              <c:showPercent val="1"/>
            </c:dLbl>
            <c:dLbl>
              <c:idx val="3"/>
              <c:layout>
                <c:manualLayout>
                  <c:x val="-6.9447907553222984E-2"/>
                  <c:y val="4.4694413198350423E-3"/>
                </c:manualLayout>
              </c:layout>
              <c:showCatName val="1"/>
              <c:showPercent val="1"/>
            </c:dLbl>
            <c:dLbl>
              <c:idx val="4"/>
              <c:layout>
                <c:manualLayout>
                  <c:x val="-4.3217410323709536E-2"/>
                  <c:y val="-6.8131171103612054E-2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CatName val="1"/>
            <c:showPercent val="1"/>
            <c:showLeaderLines val="1"/>
          </c:dLbls>
          <c:cat>
            <c:strRef>
              <c:f>Лист1!$A$2:$A$6</c:f>
              <c:strCache>
                <c:ptCount val="5"/>
                <c:pt idx="0">
                  <c:v>Письменная благодарность</c:v>
                </c:pt>
                <c:pt idx="1">
                  <c:v>Цветы </c:v>
                </c:pt>
                <c:pt idx="2">
                  <c:v>Подарки </c:v>
                </c:pt>
                <c:pt idx="3">
                  <c:v>Услуги</c:v>
                </c:pt>
                <c:pt idx="4">
                  <c:v>Деньги </c:v>
                </c:pt>
              </c:strCache>
            </c:strRef>
          </c:cat>
          <c:val>
            <c:numRef>
              <c:f>Лист1!$B$2:$B$6</c:f>
              <c:numCache>
                <c:formatCode>0%</c:formatCode>
                <c:ptCount val="5"/>
                <c:pt idx="0">
                  <c:v>0.35000000000000031</c:v>
                </c:pt>
                <c:pt idx="1">
                  <c:v>3.0000000000000002E-2</c:v>
                </c:pt>
                <c:pt idx="2">
                  <c:v>0.16</c:v>
                </c:pt>
                <c:pt idx="3" formatCode="0.00%">
                  <c:v>5.0000000000000114E-3</c:v>
                </c:pt>
                <c:pt idx="4">
                  <c:v>0.15000000000000024</c:v>
                </c:pt>
              </c:numCache>
            </c:numRef>
          </c:val>
        </c:ser>
        <c:dLbls>
          <c:showPercent val="1"/>
        </c:dLbls>
      </c:pie3DChart>
      <c:spPr>
        <a:solidFill>
          <a:schemeClr val="tx2">
            <a:lumMod val="20000"/>
            <a:lumOff val="80000"/>
          </a:schemeClr>
        </a:solidFill>
      </c:spPr>
    </c:plotArea>
    <c:plotVisOnly val="1"/>
  </c:chart>
  <c:spPr>
    <a:solidFill>
      <a:schemeClr val="tx2">
        <a:lumMod val="20000"/>
        <a:lumOff val="80000"/>
      </a:schemeClr>
    </a:solidFill>
  </c:spPr>
  <c:externalData r:id="rId1"/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34"/>
  <c:chart>
    <c:autoTitleDeleted val="1"/>
    <c:plotArea>
      <c:layout/>
      <c:barChart>
        <c:barDir val="col"/>
        <c:grouping val="percentStacked"/>
        <c:ser>
          <c:idx val="0"/>
          <c:order val="0"/>
          <c:tx>
            <c:strRef>
              <c:f>'Лист1'!$B$1</c:f>
              <c:strCache>
                <c:ptCount val="1"/>
                <c:pt idx="0">
                  <c:v>Письменная благодарность</c:v>
                </c:pt>
              </c:strCache>
            </c:strRef>
          </c:tx>
          <c:dLbls>
            <c:showVal val="1"/>
          </c:dLbls>
          <c:cat>
            <c:strRef>
              <c:f>'Лист1'!$A$2:$A$5</c:f>
              <c:strCache>
                <c:ptCount val="4"/>
                <c:pt idx="0">
                  <c:v>Прохладненская стоматологическая поликлиника</c:v>
                </c:pt>
                <c:pt idx="1">
                  <c:v>Стоматологический центр им.Тхазаплижева Т.Х.</c:v>
                </c:pt>
                <c:pt idx="2">
                  <c:v>г.о. Баксан "Стоматологическая поликлиника"</c:v>
                </c:pt>
                <c:pt idx="3">
                  <c:v>г.Терек "Стоматологическая поликлиника"</c:v>
                </c:pt>
              </c:strCache>
            </c:strRef>
          </c:cat>
          <c:val>
            <c:numRef>
              <c:f>'Лист1'!$B$2:$B$5</c:f>
              <c:numCache>
                <c:formatCode>0%</c:formatCode>
                <c:ptCount val="4"/>
                <c:pt idx="0">
                  <c:v>0.18000000000000024</c:v>
                </c:pt>
                <c:pt idx="1">
                  <c:v>0.23</c:v>
                </c:pt>
                <c:pt idx="2">
                  <c:v>0.23</c:v>
                </c:pt>
                <c:pt idx="3">
                  <c:v>0.27</c:v>
                </c:pt>
              </c:numCache>
            </c:numRef>
          </c:val>
        </c:ser>
        <c:ser>
          <c:idx val="1"/>
          <c:order val="1"/>
          <c:tx>
            <c:strRef>
              <c:f>'Лист1'!$C$1</c:f>
              <c:strCache>
                <c:ptCount val="1"/>
                <c:pt idx="0">
                  <c:v>Подарки</c:v>
                </c:pt>
              </c:strCache>
            </c:strRef>
          </c:tx>
          <c:dLbls>
            <c:showVal val="1"/>
          </c:dLbls>
          <c:cat>
            <c:strRef>
              <c:f>'Лист1'!$A$2:$A$5</c:f>
              <c:strCache>
                <c:ptCount val="4"/>
                <c:pt idx="0">
                  <c:v>Прохладненская стоматологическая поликлиника</c:v>
                </c:pt>
                <c:pt idx="1">
                  <c:v>Стоматологический центр им.Тхазаплижева Т.Х.</c:v>
                </c:pt>
                <c:pt idx="2">
                  <c:v>г.о. Баксан "Стоматологическая поликлиника"</c:v>
                </c:pt>
                <c:pt idx="3">
                  <c:v>г.Терек "Стоматологическая поликлиника"</c:v>
                </c:pt>
              </c:strCache>
            </c:strRef>
          </c:cat>
          <c:val>
            <c:numRef>
              <c:f>'Лист1'!$C$2:$C$5</c:f>
              <c:numCache>
                <c:formatCode>0%</c:formatCode>
                <c:ptCount val="4"/>
                <c:pt idx="0">
                  <c:v>0.16</c:v>
                </c:pt>
                <c:pt idx="1">
                  <c:v>0.26</c:v>
                </c:pt>
                <c:pt idx="2">
                  <c:v>0.33000000000000135</c:v>
                </c:pt>
                <c:pt idx="3">
                  <c:v>0.22</c:v>
                </c:pt>
              </c:numCache>
            </c:numRef>
          </c:val>
        </c:ser>
        <c:ser>
          <c:idx val="2"/>
          <c:order val="2"/>
          <c:tx>
            <c:strRef>
              <c:f>'Лист1'!$D$1</c:f>
              <c:strCache>
                <c:ptCount val="1"/>
                <c:pt idx="0">
                  <c:v>Деньги</c:v>
                </c:pt>
              </c:strCache>
            </c:strRef>
          </c:tx>
          <c:dLbls>
            <c:showVal val="1"/>
          </c:dLbls>
          <c:cat>
            <c:strRef>
              <c:f>'Лист1'!$A$2:$A$5</c:f>
              <c:strCache>
                <c:ptCount val="4"/>
                <c:pt idx="0">
                  <c:v>Прохладненская стоматологическая поликлиника</c:v>
                </c:pt>
                <c:pt idx="1">
                  <c:v>Стоматологический центр им.Тхазаплижева Т.Х.</c:v>
                </c:pt>
                <c:pt idx="2">
                  <c:v>г.о. Баксан "Стоматологическая поликлиника"</c:v>
                </c:pt>
                <c:pt idx="3">
                  <c:v>г.Терек "Стоматологическая поликлиника"</c:v>
                </c:pt>
              </c:strCache>
            </c:strRef>
          </c:cat>
          <c:val>
            <c:numRef>
              <c:f>'Лист1'!$D$2:$D$5</c:f>
              <c:numCache>
                <c:formatCode>0%</c:formatCode>
                <c:ptCount val="4"/>
                <c:pt idx="0">
                  <c:v>0.26</c:v>
                </c:pt>
                <c:pt idx="1">
                  <c:v>0.23</c:v>
                </c:pt>
                <c:pt idx="2">
                  <c:v>0.5</c:v>
                </c:pt>
                <c:pt idx="3">
                  <c:v>0.30000000000000032</c:v>
                </c:pt>
              </c:numCache>
            </c:numRef>
          </c:val>
        </c:ser>
        <c:gapWidth val="75"/>
        <c:overlap val="100"/>
        <c:axId val="127849600"/>
        <c:axId val="127851520"/>
      </c:barChart>
      <c:catAx>
        <c:axId val="127849600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127851520"/>
        <c:crosses val="autoZero"/>
        <c:auto val="1"/>
        <c:lblAlgn val="ctr"/>
        <c:lblOffset val="100"/>
      </c:catAx>
      <c:valAx>
        <c:axId val="127851520"/>
        <c:scaling>
          <c:orientation val="minMax"/>
        </c:scaling>
        <c:delete val="1"/>
        <c:axPos val="l"/>
        <c:majorGridlines/>
        <c:numFmt formatCode="0%" sourceLinked="1"/>
        <c:majorTickMark val="none"/>
        <c:tickLblPos val="none"/>
        <c:crossAx val="127849600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400"/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34"/>
  <c:chart>
    <c:autoTitleDeleted val="1"/>
    <c:plotArea>
      <c:layout>
        <c:manualLayout>
          <c:layoutTarget val="inner"/>
          <c:xMode val="edge"/>
          <c:yMode val="edge"/>
          <c:x val="6.4039321473704669E-2"/>
          <c:y val="2.9097184769712004E-2"/>
          <c:w val="0.91589895013123357"/>
          <c:h val="0.75143507123876019"/>
        </c:manualLayout>
      </c:layout>
      <c:barChart>
        <c:barDir val="col"/>
        <c:grouping val="percent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Письменная благодарность</c:v>
                </c:pt>
              </c:strCache>
            </c:strRef>
          </c:tx>
          <c:dLbls>
            <c:showVal val="1"/>
          </c:dLbls>
          <c:cat>
            <c:strRef>
              <c:f>Лист1!$A$2:$A$4</c:f>
              <c:strCache>
                <c:ptCount val="3"/>
                <c:pt idx="0">
                  <c:v>Республиканская клиническая больница</c:v>
                </c:pt>
                <c:pt idx="1">
                  <c:v>Центр по профилактике и борьбе со СПИДом и инфекционными заболеваниями</c:v>
                </c:pt>
                <c:pt idx="2">
                  <c:v>г.Чегем "ЦРБ"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0.1</c:v>
                </c:pt>
                <c:pt idx="1">
                  <c:v>0.24000000000000021</c:v>
                </c:pt>
                <c:pt idx="2">
                  <c:v>0.22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Подарки </c:v>
                </c:pt>
              </c:strCache>
            </c:strRef>
          </c:tx>
          <c:dLbls>
            <c:showVal val="1"/>
          </c:dLbls>
          <c:cat>
            <c:strRef>
              <c:f>Лист1!$A$2:$A$4</c:f>
              <c:strCache>
                <c:ptCount val="3"/>
                <c:pt idx="0">
                  <c:v>Республиканская клиническая больница</c:v>
                </c:pt>
                <c:pt idx="1">
                  <c:v>Центр по профилактике и борьбе со СПИДом и инфекционными заболеваниями</c:v>
                </c:pt>
                <c:pt idx="2">
                  <c:v>г.Чегем "ЦРБ"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0.22</c:v>
                </c:pt>
                <c:pt idx="1">
                  <c:v>0.15000000000000024</c:v>
                </c:pt>
                <c:pt idx="2">
                  <c:v>0.18000000000000024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Деньги</c:v>
                </c:pt>
              </c:strCache>
            </c:strRef>
          </c:tx>
          <c:dLbls>
            <c:showVal val="1"/>
          </c:dLbls>
          <c:cat>
            <c:strRef>
              <c:f>Лист1!$A$2:$A$4</c:f>
              <c:strCache>
                <c:ptCount val="3"/>
                <c:pt idx="0">
                  <c:v>Республиканская клиническая больница</c:v>
                </c:pt>
                <c:pt idx="1">
                  <c:v>Центр по профилактике и борьбе со СПИДом и инфекционными заболеваниями</c:v>
                </c:pt>
                <c:pt idx="2">
                  <c:v>г.Чегем "ЦРБ"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0.44</c:v>
                </c:pt>
                <c:pt idx="1">
                  <c:v>0.30000000000000032</c:v>
                </c:pt>
                <c:pt idx="2">
                  <c:v>0.38000000000000111</c:v>
                </c:pt>
              </c:numCache>
            </c:numRef>
          </c:val>
        </c:ser>
        <c:gapWidth val="75"/>
        <c:overlap val="100"/>
        <c:axId val="127546880"/>
        <c:axId val="127664128"/>
      </c:barChart>
      <c:catAx>
        <c:axId val="127546880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127664128"/>
        <c:crosses val="autoZero"/>
        <c:auto val="1"/>
        <c:lblAlgn val="ctr"/>
        <c:lblOffset val="100"/>
      </c:catAx>
      <c:valAx>
        <c:axId val="127664128"/>
        <c:scaling>
          <c:orientation val="minMax"/>
        </c:scaling>
        <c:delete val="1"/>
        <c:axPos val="l"/>
        <c:majorGridlines/>
        <c:numFmt formatCode="0%" sourceLinked="1"/>
        <c:majorTickMark val="none"/>
        <c:tickLblPos val="none"/>
        <c:crossAx val="127546880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400"/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'[Диаграмма в Microsoft Office Word]Лист1'!$B$1</c:f>
              <c:strCache>
                <c:ptCount val="1"/>
                <c:pt idx="0">
                  <c:v>Меньше 5 дней</c:v>
                </c:pt>
              </c:strCache>
            </c:strRef>
          </c:tx>
          <c:dLbls>
            <c:showVal val="1"/>
          </c:dLbls>
          <c:cat>
            <c:strRef>
              <c:f>'[Диаграмма в Microsoft Office Word]Лист1'!$A$2:$A$23</c:f>
              <c:strCache>
                <c:ptCount val="22"/>
                <c:pt idx="0">
                  <c:v>г.Чегем "ЦРБ"</c:v>
                </c:pt>
                <c:pt idx="1">
                  <c:v> г.о.Прохладный  "ЦРБ"</c:v>
                </c:pt>
                <c:pt idx="2">
                  <c:v>Майский район "ЦРБ" </c:v>
                </c:pt>
                <c:pt idx="3">
                  <c:v>Зольский район "ЦРБ" </c:v>
                </c:pt>
                <c:pt idx="4">
                  <c:v>Медицинский консультативно-диагностический центр</c:v>
                </c:pt>
                <c:pt idx="5">
                  <c:v>Эльбрусский район "ЦРБ"</c:v>
                </c:pt>
                <c:pt idx="6">
                  <c:v>г.о.Баксан  "ЦРБ" </c:v>
                </c:pt>
                <c:pt idx="7">
                  <c:v>Стоматологический центр им.Тхазаплижева Т.Х. </c:v>
                </c:pt>
                <c:pt idx="8">
                  <c:v>Прохладненская стоматологическая поликлиника</c:v>
                </c:pt>
                <c:pt idx="9">
                  <c:v>г.о.Баксан "Стоматологическая поликлиника"</c:v>
                </c:pt>
                <c:pt idx="10">
                  <c:v>г.Терек "Стоматологическая поликлиника"</c:v>
                </c:pt>
                <c:pt idx="11">
                  <c:v>ОБЩЕРЕСПУБЛИКАНСКИЙ ПОКАЗАТЕЛЬ</c:v>
                </c:pt>
                <c:pt idx="12">
                  <c:v>Терский район "ЦРБ" </c:v>
                </c:pt>
                <c:pt idx="13">
                  <c:v>ООО "Виддер-Юг"</c:v>
                </c:pt>
                <c:pt idx="14">
                  <c:v>Майская стоматологическая поликлиника </c:v>
                </c:pt>
                <c:pt idx="15">
                  <c:v>г.Нарткала "Стоматологическая поликлиника" </c:v>
                </c:pt>
                <c:pt idx="16">
                  <c:v>Стоматологическая поликлиника №2</c:v>
                </c:pt>
                <c:pt idx="17">
                  <c:v>г.Тырныауз "Районная стоматологическая поликлиника"</c:v>
                </c:pt>
                <c:pt idx="18">
                  <c:v>с.п. Заюково "Районная больница"</c:v>
                </c:pt>
                <c:pt idx="19">
                  <c:v>Стоматологическая поликлиника №1</c:v>
                </c:pt>
                <c:pt idx="20">
                  <c:v>Черекский район "ЦРБ"</c:v>
                </c:pt>
                <c:pt idx="21">
                  <c:v>ООО "Инвитро"</c:v>
                </c:pt>
              </c:strCache>
            </c:strRef>
          </c:cat>
          <c:val>
            <c:numRef>
              <c:f>'[Диаграмма в Microsoft Office Word]Лист1'!$B$2:$B$23</c:f>
              <c:numCache>
                <c:formatCode>0.00%</c:formatCode>
                <c:ptCount val="22"/>
                <c:pt idx="0">
                  <c:v>0.61900000000000577</c:v>
                </c:pt>
                <c:pt idx="1">
                  <c:v>0.62500000000000588</c:v>
                </c:pt>
                <c:pt idx="2">
                  <c:v>0.64600000000000646</c:v>
                </c:pt>
                <c:pt idx="3" formatCode="0%">
                  <c:v>0.66000000000000736</c:v>
                </c:pt>
                <c:pt idx="4" formatCode="0%">
                  <c:v>0.68</c:v>
                </c:pt>
                <c:pt idx="5">
                  <c:v>0.71800000000000064</c:v>
                </c:pt>
                <c:pt idx="6" formatCode="0%">
                  <c:v>0.72000000000000064</c:v>
                </c:pt>
                <c:pt idx="7">
                  <c:v>0.72300000000000064</c:v>
                </c:pt>
                <c:pt idx="8">
                  <c:v>0.73700000000000065</c:v>
                </c:pt>
                <c:pt idx="9">
                  <c:v>0.77500000000000668</c:v>
                </c:pt>
                <c:pt idx="10">
                  <c:v>0.78400000000000003</c:v>
                </c:pt>
                <c:pt idx="11">
                  <c:v>0.80840000000000001</c:v>
                </c:pt>
                <c:pt idx="12">
                  <c:v>0.84600000000000064</c:v>
                </c:pt>
                <c:pt idx="13">
                  <c:v>0.84600000000000064</c:v>
                </c:pt>
                <c:pt idx="14">
                  <c:v>0.86800000000000577</c:v>
                </c:pt>
                <c:pt idx="15">
                  <c:v>0.89700000000000002</c:v>
                </c:pt>
                <c:pt idx="16">
                  <c:v>0.93300000000000005</c:v>
                </c:pt>
                <c:pt idx="17">
                  <c:v>0.94399999999999995</c:v>
                </c:pt>
                <c:pt idx="18" formatCode="0%">
                  <c:v>0.96000000000000063</c:v>
                </c:pt>
                <c:pt idx="19" formatCode="0%">
                  <c:v>1</c:v>
                </c:pt>
                <c:pt idx="20" formatCode="0%">
                  <c:v>1</c:v>
                </c:pt>
                <c:pt idx="21" formatCode="0%">
                  <c:v>1</c:v>
                </c:pt>
              </c:numCache>
            </c:numRef>
          </c:val>
        </c:ser>
        <c:axId val="70613248"/>
        <c:axId val="70615424"/>
      </c:barChart>
      <c:catAx>
        <c:axId val="70613248"/>
        <c:scaling>
          <c:orientation val="minMax"/>
        </c:scaling>
        <c:axPos val="l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70615424"/>
        <c:crosses val="autoZero"/>
        <c:auto val="1"/>
        <c:lblAlgn val="ctr"/>
        <c:lblOffset val="100"/>
      </c:catAx>
      <c:valAx>
        <c:axId val="70615424"/>
        <c:scaling>
          <c:orientation val="minMax"/>
        </c:scaling>
        <c:delete val="1"/>
        <c:axPos val="b"/>
        <c:majorGridlines/>
        <c:numFmt formatCode="0.00%" sourceLinked="1"/>
        <c:tickLblPos val="none"/>
        <c:crossAx val="70613248"/>
        <c:crosses val="autoZero"/>
        <c:crossBetween val="between"/>
      </c:valAx>
      <c:spPr>
        <a:solidFill>
          <a:schemeClr val="accent1">
            <a:lumMod val="20000"/>
            <a:lumOff val="80000"/>
          </a:schemeClr>
        </a:solidFill>
      </c:spPr>
    </c:plotArea>
    <c:plotVisOnly val="1"/>
  </c:chart>
  <c:txPr>
    <a:bodyPr/>
    <a:lstStyle/>
    <a:p>
      <a:pPr>
        <a:defRPr sz="900">
          <a:latin typeface="+mj-lt"/>
        </a:defRPr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autoTitleDeleted val="1"/>
    <c:plotArea>
      <c:layout>
        <c:manualLayout>
          <c:layoutTarget val="inner"/>
          <c:xMode val="edge"/>
          <c:yMode val="edge"/>
          <c:x val="9.7898019130081559E-3"/>
          <c:y val="2.9514293727355277E-2"/>
          <c:w val="0.98180648500849499"/>
          <c:h val="0.83822438578450109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Lbl>
              <c:idx val="3"/>
              <c:layout/>
              <c:showVal val="1"/>
            </c:dLbl>
            <c:delete val="1"/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</c:dLbls>
          <c:cat>
            <c:strRef>
              <c:f>Лист1!$A$2:$A$5</c:f>
              <c:strCache>
                <c:ptCount val="4"/>
                <c:pt idx="0">
                  <c:v>По телефону</c:v>
                </c:pt>
                <c:pt idx="1">
                  <c:v>Через сеть интернет</c:v>
                </c:pt>
                <c:pt idx="2">
                  <c:v>В регистратуре лично</c:v>
                </c:pt>
                <c:pt idx="3">
                  <c:v>Лечащим врачом на приеме</c:v>
                </c:pt>
              </c:strCache>
            </c:strRef>
          </c:cat>
          <c:val>
            <c:numRef>
              <c:f>Лист1!$B$2:$B$5</c:f>
              <c:numCache>
                <c:formatCode>0.00%</c:formatCode>
                <c:ptCount val="4"/>
                <c:pt idx="0">
                  <c:v>0.23200000000000001</c:v>
                </c:pt>
                <c:pt idx="1">
                  <c:v>2.1000000000000012E-2</c:v>
                </c:pt>
                <c:pt idx="2">
                  <c:v>0.58499999999999996</c:v>
                </c:pt>
                <c:pt idx="3">
                  <c:v>0.14900000000000024</c:v>
                </c:pt>
              </c:numCache>
            </c:numRef>
          </c:val>
        </c:ser>
        <c:axId val="86618880"/>
        <c:axId val="87552000"/>
      </c:barChart>
      <c:catAx>
        <c:axId val="86618880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>
                <a:latin typeface="+mj-lt"/>
              </a:defRPr>
            </a:pPr>
            <a:endParaRPr lang="ru-RU"/>
          </a:p>
        </c:txPr>
        <c:crossAx val="87552000"/>
        <c:crosses val="autoZero"/>
        <c:auto val="1"/>
        <c:lblAlgn val="ctr"/>
        <c:lblOffset val="100"/>
      </c:catAx>
      <c:valAx>
        <c:axId val="87552000"/>
        <c:scaling>
          <c:orientation val="minMax"/>
        </c:scaling>
        <c:delete val="1"/>
        <c:axPos val="l"/>
        <c:majorGridlines/>
        <c:numFmt formatCode="0.00%" sourceLinked="1"/>
        <c:tickLblPos val="none"/>
        <c:crossAx val="86618880"/>
        <c:crosses val="autoZero"/>
        <c:crossBetween val="between"/>
      </c:valAx>
      <c:spPr>
        <a:solidFill>
          <a:schemeClr val="accent1">
            <a:lumMod val="20000"/>
            <a:lumOff val="80000"/>
          </a:schemeClr>
        </a:solidFill>
      </c:spPr>
    </c:plotArea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plotArea>
      <c:layout/>
      <c:barChart>
        <c:barDir val="bar"/>
        <c:grouping val="stacked"/>
        <c:ser>
          <c:idx val="0"/>
          <c:order val="0"/>
          <c:tx>
            <c:strRef>
              <c:f>'[Диаграмма 2 в Microsoft Office Word]Лист1'!$B$1</c:f>
              <c:strCache>
                <c:ptCount val="1"/>
                <c:pt idx="0">
                  <c:v>ДА</c:v>
                </c:pt>
              </c:strCache>
            </c:strRef>
          </c:tx>
          <c:cat>
            <c:strRef>
              <c:f>'[Диаграмма 2 в Microsoft Office Word]Лист1'!$A$2:$A$23</c:f>
              <c:strCache>
                <c:ptCount val="22"/>
                <c:pt idx="0">
                  <c:v>Майский район "ЦРБ"</c:v>
                </c:pt>
                <c:pt idx="1">
                  <c:v>г.о.Прохладный "ЦРБ"</c:v>
                </c:pt>
                <c:pt idx="2">
                  <c:v>г.Чегем "ЦРБ"</c:v>
                </c:pt>
                <c:pt idx="3">
                  <c:v>Эльбрусский район "ЦРБ"</c:v>
                </c:pt>
                <c:pt idx="4">
                  <c:v>Терский район "ЦРБ"</c:v>
                </c:pt>
                <c:pt idx="5">
                  <c:v>г.о.Баксан "ЦРБ"</c:v>
                </c:pt>
                <c:pt idx="6">
                  <c:v>Прохладненская стоматологическая поликлиника </c:v>
                </c:pt>
                <c:pt idx="7">
                  <c:v>ОБЩЕРЕСПУБЛИКАНСКИЙ ПОКАЗАТЕЛЬ</c:v>
                </c:pt>
                <c:pt idx="8">
                  <c:v>Зольский район "ЦРБ"</c:v>
                </c:pt>
                <c:pt idx="9">
                  <c:v>Стоматологический центр им.Тхазаплижева Т.Х.</c:v>
                </c:pt>
                <c:pt idx="10">
                  <c:v>г.Нарткала "Стоматологическая поликлиника"</c:v>
                </c:pt>
                <c:pt idx="11">
                  <c:v>г.Терек "Стоматологическая поликлиника"</c:v>
                </c:pt>
                <c:pt idx="12">
                  <c:v>Медицинский консультативно-диагностический центр</c:v>
                </c:pt>
                <c:pt idx="13">
                  <c:v>г.о.Баксан "Стоматологическая поликлиника"</c:v>
                </c:pt>
                <c:pt idx="14">
                  <c:v>г.Тырныауз "Районная стоматологическая поликлиника"</c:v>
                </c:pt>
                <c:pt idx="15">
                  <c:v>Стоматологическая поликлиника №2</c:v>
                </c:pt>
                <c:pt idx="16">
                  <c:v>ООО "Инвитро"</c:v>
                </c:pt>
                <c:pt idx="17">
                  <c:v>ООО "Виддер-Юг"</c:v>
                </c:pt>
                <c:pt idx="18">
                  <c:v>Майская стоматологическая поликлиника</c:v>
                </c:pt>
                <c:pt idx="19">
                  <c:v>Черекский район "ЦРБ"</c:v>
                </c:pt>
                <c:pt idx="20">
                  <c:v>с.п.Заюково "Районная больница"</c:v>
                </c:pt>
                <c:pt idx="21">
                  <c:v>Стоматологическая поликлиника №1</c:v>
                </c:pt>
              </c:strCache>
            </c:strRef>
          </c:cat>
          <c:val>
            <c:numRef>
              <c:f>'[Диаграмма 2 в Microsoft Office Word]Лист1'!$B$2:$B$23</c:f>
              <c:numCache>
                <c:formatCode>0.00%</c:formatCode>
                <c:ptCount val="22"/>
                <c:pt idx="0">
                  <c:v>0.45800000000000002</c:v>
                </c:pt>
                <c:pt idx="1">
                  <c:v>0.57500000000000062</c:v>
                </c:pt>
                <c:pt idx="2" formatCode="0%">
                  <c:v>0.60000000000000064</c:v>
                </c:pt>
                <c:pt idx="3">
                  <c:v>0.66700000000000736</c:v>
                </c:pt>
                <c:pt idx="4">
                  <c:v>0.69199999999999995</c:v>
                </c:pt>
                <c:pt idx="5" formatCode="0%">
                  <c:v>0.72000000000000064</c:v>
                </c:pt>
                <c:pt idx="6">
                  <c:v>0.76300000000000645</c:v>
                </c:pt>
                <c:pt idx="7">
                  <c:v>0.82700000000000062</c:v>
                </c:pt>
                <c:pt idx="8" formatCode="0%">
                  <c:v>0.84000000000000064</c:v>
                </c:pt>
                <c:pt idx="9">
                  <c:v>0.85100000000000064</c:v>
                </c:pt>
                <c:pt idx="10">
                  <c:v>0.87200000000000577</c:v>
                </c:pt>
                <c:pt idx="11">
                  <c:v>0.89200000000000002</c:v>
                </c:pt>
                <c:pt idx="12" formatCode="0%">
                  <c:v>0.9</c:v>
                </c:pt>
                <c:pt idx="13" formatCode="0%">
                  <c:v>0.9</c:v>
                </c:pt>
                <c:pt idx="14" formatCode="0%">
                  <c:v>0.94000000000000061</c:v>
                </c:pt>
                <c:pt idx="15">
                  <c:v>0.95600000000000063</c:v>
                </c:pt>
                <c:pt idx="16" formatCode="0%">
                  <c:v>0.96000000000000063</c:v>
                </c:pt>
                <c:pt idx="17" formatCode="0%">
                  <c:v>0.97000000000000064</c:v>
                </c:pt>
                <c:pt idx="18">
                  <c:v>0.97400000000000064</c:v>
                </c:pt>
                <c:pt idx="19">
                  <c:v>0.97500000000000064</c:v>
                </c:pt>
                <c:pt idx="20" formatCode="0%">
                  <c:v>0.98</c:v>
                </c:pt>
                <c:pt idx="21" formatCode="0%">
                  <c:v>0.98</c:v>
                </c:pt>
              </c:numCache>
            </c:numRef>
          </c:val>
        </c:ser>
        <c:ser>
          <c:idx val="1"/>
          <c:order val="1"/>
          <c:tx>
            <c:strRef>
              <c:f>'[Диаграмма 2 в Microsoft Office Word]Лист1'!$C$1</c:f>
              <c:strCache>
                <c:ptCount val="1"/>
                <c:pt idx="0">
                  <c:v>НЕТ</c:v>
                </c:pt>
              </c:strCache>
            </c:strRef>
          </c:tx>
          <c:cat>
            <c:strRef>
              <c:f>'[Диаграмма 2 в Microsoft Office Word]Лист1'!$A$2:$A$23</c:f>
              <c:strCache>
                <c:ptCount val="22"/>
                <c:pt idx="0">
                  <c:v>Майский район "ЦРБ"</c:v>
                </c:pt>
                <c:pt idx="1">
                  <c:v>г.о.Прохладный "ЦРБ"</c:v>
                </c:pt>
                <c:pt idx="2">
                  <c:v>г.Чегем "ЦРБ"</c:v>
                </c:pt>
                <c:pt idx="3">
                  <c:v>Эльбрусский район "ЦРБ"</c:v>
                </c:pt>
                <c:pt idx="4">
                  <c:v>Терский район "ЦРБ"</c:v>
                </c:pt>
                <c:pt idx="5">
                  <c:v>г.о.Баксан "ЦРБ"</c:v>
                </c:pt>
                <c:pt idx="6">
                  <c:v>Прохладненская стоматологическая поликлиника </c:v>
                </c:pt>
                <c:pt idx="7">
                  <c:v>ОБЩЕРЕСПУБЛИКАНСКИЙ ПОКАЗАТЕЛЬ</c:v>
                </c:pt>
                <c:pt idx="8">
                  <c:v>Зольский район "ЦРБ"</c:v>
                </c:pt>
                <c:pt idx="9">
                  <c:v>Стоматологический центр им.Тхазаплижева Т.Х.</c:v>
                </c:pt>
                <c:pt idx="10">
                  <c:v>г.Нарткала "Стоматологическая поликлиника"</c:v>
                </c:pt>
                <c:pt idx="11">
                  <c:v>г.Терек "Стоматологическая поликлиника"</c:v>
                </c:pt>
                <c:pt idx="12">
                  <c:v>Медицинский консультативно-диагностический центр</c:v>
                </c:pt>
                <c:pt idx="13">
                  <c:v>г.о.Баксан "Стоматологическая поликлиника"</c:v>
                </c:pt>
                <c:pt idx="14">
                  <c:v>г.Тырныауз "Районная стоматологическая поликлиника"</c:v>
                </c:pt>
                <c:pt idx="15">
                  <c:v>Стоматологическая поликлиника №2</c:v>
                </c:pt>
                <c:pt idx="16">
                  <c:v>ООО "Инвитро"</c:v>
                </c:pt>
                <c:pt idx="17">
                  <c:v>ООО "Виддер-Юг"</c:v>
                </c:pt>
                <c:pt idx="18">
                  <c:v>Майская стоматологическая поликлиника</c:v>
                </c:pt>
                <c:pt idx="19">
                  <c:v>Черекский район "ЦРБ"</c:v>
                </c:pt>
                <c:pt idx="20">
                  <c:v>с.п.Заюково "Районная больница"</c:v>
                </c:pt>
                <c:pt idx="21">
                  <c:v>Стоматологическая поликлиника №1</c:v>
                </c:pt>
              </c:strCache>
            </c:strRef>
          </c:cat>
          <c:val>
            <c:numRef>
              <c:f>'[Диаграмма 2 в Microsoft Office Word]Лист1'!$C$2:$C$23</c:f>
              <c:numCache>
                <c:formatCode>0%</c:formatCode>
                <c:ptCount val="22"/>
                <c:pt idx="0">
                  <c:v>0.5</c:v>
                </c:pt>
                <c:pt idx="1">
                  <c:v>0.35000000000000031</c:v>
                </c:pt>
                <c:pt idx="2">
                  <c:v>0.4</c:v>
                </c:pt>
                <c:pt idx="3">
                  <c:v>0.18000000000000024</c:v>
                </c:pt>
                <c:pt idx="4" formatCode="0.00%">
                  <c:v>0.25600000000000001</c:v>
                </c:pt>
                <c:pt idx="5">
                  <c:v>0.22</c:v>
                </c:pt>
                <c:pt idx="6" formatCode="0.00%">
                  <c:v>0.18400000000000041</c:v>
                </c:pt>
                <c:pt idx="7" formatCode="0.00%">
                  <c:v>0.13200000000000001</c:v>
                </c:pt>
                <c:pt idx="8">
                  <c:v>8.0000000000000043E-2</c:v>
                </c:pt>
                <c:pt idx="9" formatCode="0.00%">
                  <c:v>0.128</c:v>
                </c:pt>
                <c:pt idx="10" formatCode="0.00%">
                  <c:v>0.10299999999999998</c:v>
                </c:pt>
                <c:pt idx="11" formatCode="0.00%">
                  <c:v>8.1000000000000003E-2</c:v>
                </c:pt>
                <c:pt idx="12">
                  <c:v>2.0000000000000011E-2</c:v>
                </c:pt>
                <c:pt idx="13">
                  <c:v>0.1</c:v>
                </c:pt>
                <c:pt idx="14">
                  <c:v>6.0000000000000032E-2</c:v>
                </c:pt>
                <c:pt idx="15">
                  <c:v>0</c:v>
                </c:pt>
                <c:pt idx="16">
                  <c:v>2.0000000000000011E-2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</c:numCache>
            </c:numRef>
          </c:val>
        </c:ser>
        <c:dLbls>
          <c:showVal val="1"/>
        </c:dLbls>
        <c:gapWidth val="75"/>
        <c:overlap val="100"/>
        <c:axId val="95202688"/>
        <c:axId val="95220864"/>
      </c:barChart>
      <c:catAx>
        <c:axId val="95202688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95220864"/>
        <c:crosses val="autoZero"/>
        <c:auto val="1"/>
        <c:lblAlgn val="ctr"/>
        <c:lblOffset val="100"/>
      </c:catAx>
      <c:valAx>
        <c:axId val="95220864"/>
        <c:scaling>
          <c:orientation val="minMax"/>
        </c:scaling>
        <c:axPos val="b"/>
        <c:numFmt formatCode="0.00%" sourceLinked="1"/>
        <c:majorTickMark val="none"/>
        <c:tickLblPos val="none"/>
        <c:crossAx val="95202688"/>
        <c:crosses val="autoZero"/>
        <c:crossBetween val="between"/>
      </c:valAx>
      <c:spPr>
        <a:solidFill>
          <a:schemeClr val="bg1"/>
        </a:solidFill>
      </c:spPr>
    </c:plotArea>
    <c:legend>
      <c:legendPos val="b"/>
      <c:layout/>
    </c:legend>
    <c:plotVisOnly val="1"/>
  </c:chart>
  <c:txPr>
    <a:bodyPr/>
    <a:lstStyle/>
    <a:p>
      <a:pPr>
        <a:defRPr sz="1050"/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autoTitleDeleted val="1"/>
    <c:plotArea>
      <c:layout/>
      <c:barChart>
        <c:barDir val="bar"/>
        <c:grouping val="stacked"/>
        <c:ser>
          <c:idx val="0"/>
          <c:order val="0"/>
          <c:tx>
            <c:strRef>
              <c:f>'[Диаграмма в Microsoft Office Word]Лист1'!$B$1</c:f>
              <c:strCache>
                <c:ptCount val="1"/>
                <c:pt idx="0">
                  <c:v>ДА </c:v>
                </c:pt>
              </c:strCache>
            </c:strRef>
          </c:tx>
          <c:dLbls>
            <c:showVal val="1"/>
          </c:dLbls>
          <c:cat>
            <c:strRef>
              <c:f>'[Диаграмма в Microsoft Office Word]Лист1'!$A$2:$A$23</c:f>
              <c:strCache>
                <c:ptCount val="22"/>
                <c:pt idx="0">
                  <c:v>Майская стоматологическая поликлиника </c:v>
                </c:pt>
                <c:pt idx="1">
                  <c:v>Стоматологический центр им.Тхазаплижева Т.Х.</c:v>
                </c:pt>
                <c:pt idx="2">
                  <c:v>Эльбрусский район "ЦРБ"</c:v>
                </c:pt>
                <c:pt idx="3">
                  <c:v>Прохладненская стоматологическая поликлиника</c:v>
                </c:pt>
                <c:pt idx="4">
                  <c:v>г. Чегем "ЦРБ"</c:v>
                </c:pt>
                <c:pt idx="5">
                  <c:v>г.о.Прохладный "ЦРБ"</c:v>
                </c:pt>
                <c:pt idx="6">
                  <c:v>г.Нарткала "Стоматологическая поликлиника"</c:v>
                </c:pt>
                <c:pt idx="7">
                  <c:v>г.о. Баксан "Стоматологическая поликлиника"</c:v>
                </c:pt>
                <c:pt idx="8">
                  <c:v>г.о.Баксан "ЦРБ"</c:v>
                </c:pt>
                <c:pt idx="9">
                  <c:v>Майский район "ЦРБ"</c:v>
                </c:pt>
                <c:pt idx="10">
                  <c:v>г.Тырныауз "Районная стоматологическая поликлиника"</c:v>
                </c:pt>
                <c:pt idx="11">
                  <c:v>ОБЩЕРЕСПУБЛИКАНСКИЙ ПОКАЗАТЕЛЬ</c:v>
                </c:pt>
                <c:pt idx="12">
                  <c:v>г.Терек "Стоматологическая поликлиника"</c:v>
                </c:pt>
                <c:pt idx="13">
                  <c:v>Медицинский консультативно-диагностический центр</c:v>
                </c:pt>
                <c:pt idx="14">
                  <c:v>Терский район "ЦРБ"</c:v>
                </c:pt>
                <c:pt idx="15">
                  <c:v>Череский район "ЦРБ"</c:v>
                </c:pt>
                <c:pt idx="16">
                  <c:v>ООО "Инвитро"</c:v>
                </c:pt>
                <c:pt idx="17">
                  <c:v>Стоматологическая поликлиника №2</c:v>
                </c:pt>
                <c:pt idx="18">
                  <c:v>Зольский район "ЦРБ"</c:v>
                </c:pt>
                <c:pt idx="19">
                  <c:v>ООО "Виддер-Юг"</c:v>
                </c:pt>
                <c:pt idx="20">
                  <c:v>с.п. Заюково "Районная больница"</c:v>
                </c:pt>
                <c:pt idx="21">
                  <c:v>Стоматологическая поликлиника №1</c:v>
                </c:pt>
              </c:strCache>
            </c:strRef>
          </c:cat>
          <c:val>
            <c:numRef>
              <c:f>'[Диаграмма в Microsoft Office Word]Лист1'!$B$2:$B$23</c:f>
              <c:numCache>
                <c:formatCode>0%</c:formatCode>
                <c:ptCount val="22"/>
                <c:pt idx="0" formatCode="0.00%">
                  <c:v>0.10500000000000002</c:v>
                </c:pt>
                <c:pt idx="1">
                  <c:v>0.15000000000000024</c:v>
                </c:pt>
                <c:pt idx="2">
                  <c:v>0.15000000000000024</c:v>
                </c:pt>
                <c:pt idx="3">
                  <c:v>0.21000000000000021</c:v>
                </c:pt>
                <c:pt idx="4">
                  <c:v>0.21000000000000021</c:v>
                </c:pt>
                <c:pt idx="5">
                  <c:v>0.35000000000000031</c:v>
                </c:pt>
                <c:pt idx="6">
                  <c:v>0.38000000000000311</c:v>
                </c:pt>
                <c:pt idx="7">
                  <c:v>0.4</c:v>
                </c:pt>
                <c:pt idx="8">
                  <c:v>0.44</c:v>
                </c:pt>
                <c:pt idx="9">
                  <c:v>0.44</c:v>
                </c:pt>
                <c:pt idx="10">
                  <c:v>0.47000000000000008</c:v>
                </c:pt>
                <c:pt idx="11" formatCode="0.00%">
                  <c:v>0.49800000000000288</c:v>
                </c:pt>
                <c:pt idx="12">
                  <c:v>0.56999999999999995</c:v>
                </c:pt>
                <c:pt idx="13">
                  <c:v>0.60000000000000064</c:v>
                </c:pt>
                <c:pt idx="14">
                  <c:v>0.62000000000000577</c:v>
                </c:pt>
                <c:pt idx="15">
                  <c:v>0.65000000000000668</c:v>
                </c:pt>
                <c:pt idx="16">
                  <c:v>0.65000000000000668</c:v>
                </c:pt>
                <c:pt idx="17">
                  <c:v>0.67000000000000748</c:v>
                </c:pt>
                <c:pt idx="18">
                  <c:v>0.72000000000000064</c:v>
                </c:pt>
                <c:pt idx="19">
                  <c:v>0.72000000000000064</c:v>
                </c:pt>
                <c:pt idx="20">
                  <c:v>0.74000000000000365</c:v>
                </c:pt>
                <c:pt idx="21">
                  <c:v>0.96000000000000063</c:v>
                </c:pt>
              </c:numCache>
            </c:numRef>
          </c:val>
        </c:ser>
        <c:ser>
          <c:idx val="1"/>
          <c:order val="1"/>
          <c:tx>
            <c:strRef>
              <c:f>'[Диаграмма в Microsoft Office Word]Лист1'!$C$1</c:f>
              <c:strCache>
                <c:ptCount val="1"/>
                <c:pt idx="0">
                  <c:v>НЕТ</c:v>
                </c:pt>
              </c:strCache>
            </c:strRef>
          </c:tx>
          <c:dLbls>
            <c:dLbl>
              <c:idx val="21"/>
              <c:delete val="1"/>
            </c:dLbl>
            <c:showVal val="1"/>
          </c:dLbls>
          <c:cat>
            <c:strRef>
              <c:f>'[Диаграмма в Microsoft Office Word]Лист1'!$A$2:$A$23</c:f>
              <c:strCache>
                <c:ptCount val="22"/>
                <c:pt idx="0">
                  <c:v>Майская стоматологическая поликлиника </c:v>
                </c:pt>
                <c:pt idx="1">
                  <c:v>Стоматологический центр им.Тхазаплижева Т.Х.</c:v>
                </c:pt>
                <c:pt idx="2">
                  <c:v>Эльбрусский район "ЦРБ"</c:v>
                </c:pt>
                <c:pt idx="3">
                  <c:v>Прохладненская стоматологическая поликлиника</c:v>
                </c:pt>
                <c:pt idx="4">
                  <c:v>г. Чегем "ЦРБ"</c:v>
                </c:pt>
                <c:pt idx="5">
                  <c:v>г.о.Прохладный "ЦРБ"</c:v>
                </c:pt>
                <c:pt idx="6">
                  <c:v>г.Нарткала "Стоматологическая поликлиника"</c:v>
                </c:pt>
                <c:pt idx="7">
                  <c:v>г.о. Баксан "Стоматологическая поликлиника"</c:v>
                </c:pt>
                <c:pt idx="8">
                  <c:v>г.о.Баксан "ЦРБ"</c:v>
                </c:pt>
                <c:pt idx="9">
                  <c:v>Майский район "ЦРБ"</c:v>
                </c:pt>
                <c:pt idx="10">
                  <c:v>г.Тырныауз "Районная стоматологическая поликлиника"</c:v>
                </c:pt>
                <c:pt idx="11">
                  <c:v>ОБЩЕРЕСПУБЛИКАНСКИЙ ПОКАЗАТЕЛЬ</c:v>
                </c:pt>
                <c:pt idx="12">
                  <c:v>г.Терек "Стоматологическая поликлиника"</c:v>
                </c:pt>
                <c:pt idx="13">
                  <c:v>Медицинский консультативно-диагностический центр</c:v>
                </c:pt>
                <c:pt idx="14">
                  <c:v>Терский район "ЦРБ"</c:v>
                </c:pt>
                <c:pt idx="15">
                  <c:v>Череский район "ЦРБ"</c:v>
                </c:pt>
                <c:pt idx="16">
                  <c:v>ООО "Инвитро"</c:v>
                </c:pt>
                <c:pt idx="17">
                  <c:v>Стоматологическая поликлиника №2</c:v>
                </c:pt>
                <c:pt idx="18">
                  <c:v>Зольский район "ЦРБ"</c:v>
                </c:pt>
                <c:pt idx="19">
                  <c:v>ООО "Виддер-Юг"</c:v>
                </c:pt>
                <c:pt idx="20">
                  <c:v>с.п. Заюково "Районная больница"</c:v>
                </c:pt>
                <c:pt idx="21">
                  <c:v>Стоматологическая поликлиника №1</c:v>
                </c:pt>
              </c:strCache>
            </c:strRef>
          </c:cat>
          <c:val>
            <c:numRef>
              <c:f>'[Диаграмма в Microsoft Office Word]Лист1'!$C$2:$C$23</c:f>
              <c:numCache>
                <c:formatCode>0%</c:formatCode>
                <c:ptCount val="22"/>
                <c:pt idx="0" formatCode="0.00%">
                  <c:v>0.85500000000000065</c:v>
                </c:pt>
                <c:pt idx="1">
                  <c:v>0.45</c:v>
                </c:pt>
                <c:pt idx="2">
                  <c:v>0.71000000000000063</c:v>
                </c:pt>
                <c:pt idx="3">
                  <c:v>0.75000000000000588</c:v>
                </c:pt>
                <c:pt idx="4">
                  <c:v>0.54</c:v>
                </c:pt>
                <c:pt idx="5">
                  <c:v>0.47000000000000008</c:v>
                </c:pt>
                <c:pt idx="6">
                  <c:v>0.4</c:v>
                </c:pt>
                <c:pt idx="7">
                  <c:v>0.56999999999999995</c:v>
                </c:pt>
                <c:pt idx="8">
                  <c:v>0.38000000000000311</c:v>
                </c:pt>
                <c:pt idx="9">
                  <c:v>0.27</c:v>
                </c:pt>
                <c:pt idx="10">
                  <c:v>0.30000000000000032</c:v>
                </c:pt>
                <c:pt idx="11" formatCode="0.00%">
                  <c:v>0.502</c:v>
                </c:pt>
                <c:pt idx="12">
                  <c:v>0.29000000000000031</c:v>
                </c:pt>
                <c:pt idx="13">
                  <c:v>0.30000000000000032</c:v>
                </c:pt>
                <c:pt idx="14">
                  <c:v>0.15000000000000024</c:v>
                </c:pt>
                <c:pt idx="15">
                  <c:v>0.23</c:v>
                </c:pt>
                <c:pt idx="16">
                  <c:v>8.0000000000000043E-2</c:v>
                </c:pt>
                <c:pt idx="17">
                  <c:v>0.30000000000000032</c:v>
                </c:pt>
                <c:pt idx="18">
                  <c:v>0.2</c:v>
                </c:pt>
                <c:pt idx="19">
                  <c:v>0</c:v>
                </c:pt>
                <c:pt idx="20">
                  <c:v>0.26</c:v>
                </c:pt>
                <c:pt idx="21">
                  <c:v>0</c:v>
                </c:pt>
              </c:numCache>
            </c:numRef>
          </c:val>
        </c:ser>
        <c:gapWidth val="75"/>
        <c:overlap val="100"/>
        <c:axId val="101545856"/>
        <c:axId val="101583872"/>
      </c:barChart>
      <c:catAx>
        <c:axId val="101545856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000">
                <a:latin typeface="+mj-lt"/>
              </a:defRPr>
            </a:pPr>
            <a:endParaRPr lang="ru-RU"/>
          </a:p>
        </c:txPr>
        <c:crossAx val="101583872"/>
        <c:crosses val="autoZero"/>
        <c:auto val="1"/>
        <c:lblAlgn val="ctr"/>
        <c:lblOffset val="100"/>
      </c:catAx>
      <c:valAx>
        <c:axId val="101583872"/>
        <c:scaling>
          <c:orientation val="minMax"/>
        </c:scaling>
        <c:delete val="1"/>
        <c:axPos val="b"/>
        <c:majorGridlines/>
        <c:numFmt formatCode="0.00%" sourceLinked="1"/>
        <c:majorTickMark val="none"/>
        <c:tickLblPos val="none"/>
        <c:crossAx val="101545856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000"/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showVal val="1"/>
          </c:dLbls>
          <c:cat>
            <c:strRef>
              <c:f>Лист1!$A$2:$A$7</c:f>
              <c:strCache>
                <c:ptCount val="6"/>
                <c:pt idx="0">
                  <c:v>меньше 5 дней</c:v>
                </c:pt>
                <c:pt idx="1">
                  <c:v>10 дней и более</c:v>
                </c:pt>
                <c:pt idx="2">
                  <c:v>5 дней</c:v>
                </c:pt>
                <c:pt idx="3">
                  <c:v>7 дней</c:v>
                </c:pt>
                <c:pt idx="4">
                  <c:v>9 дней</c:v>
                </c:pt>
                <c:pt idx="5">
                  <c:v>8 дней</c:v>
                </c:pt>
              </c:strCache>
            </c:strRef>
          </c:cat>
          <c:val>
            <c:numRef>
              <c:f>Лист1!$B$2:$B$7</c:f>
              <c:numCache>
                <c:formatCode>0.00%</c:formatCode>
                <c:ptCount val="6"/>
                <c:pt idx="0" formatCode="0%">
                  <c:v>0.76000000000000578</c:v>
                </c:pt>
                <c:pt idx="1">
                  <c:v>4.3000000000000003E-2</c:v>
                </c:pt>
                <c:pt idx="2" formatCode="0%">
                  <c:v>4.0000000000000022E-2</c:v>
                </c:pt>
                <c:pt idx="3">
                  <c:v>2.8000000000000001E-2</c:v>
                </c:pt>
                <c:pt idx="4">
                  <c:v>7.0000000000000114E-3</c:v>
                </c:pt>
                <c:pt idx="5">
                  <c:v>3.0000000000000092E-3</c:v>
                </c:pt>
              </c:numCache>
            </c:numRef>
          </c:val>
        </c:ser>
        <c:axId val="100567680"/>
        <c:axId val="101430400"/>
      </c:barChart>
      <c:catAx>
        <c:axId val="100567680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>
                <a:latin typeface="+mj-lt"/>
              </a:defRPr>
            </a:pPr>
            <a:endParaRPr lang="ru-RU"/>
          </a:p>
        </c:txPr>
        <c:crossAx val="101430400"/>
        <c:crosses val="autoZero"/>
        <c:auto val="1"/>
        <c:lblAlgn val="ctr"/>
        <c:lblOffset val="100"/>
      </c:catAx>
      <c:valAx>
        <c:axId val="101430400"/>
        <c:scaling>
          <c:orientation val="minMax"/>
        </c:scaling>
        <c:axPos val="l"/>
        <c:majorGridlines/>
        <c:numFmt formatCode="0%" sourceLinked="1"/>
        <c:tickLblPos val="nextTo"/>
        <c:crossAx val="100567680"/>
        <c:crosses val="autoZero"/>
        <c:crossBetween val="between"/>
      </c:valAx>
      <c:spPr>
        <a:solidFill>
          <a:schemeClr val="bg1">
            <a:lumMod val="95000"/>
          </a:schemeClr>
        </a:solidFill>
      </c:spPr>
    </c:plotArea>
    <c:plotVisOnly val="1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autoTitleDeleted val="1"/>
    <c:plotArea>
      <c:layout/>
      <c:barChart>
        <c:barDir val="bar"/>
        <c:grouping val="stacked"/>
        <c:ser>
          <c:idx val="0"/>
          <c:order val="0"/>
          <c:tx>
            <c:strRef>
              <c:f>'Лист1'!$B$1</c:f>
              <c:strCache>
                <c:ptCount val="1"/>
                <c:pt idx="0">
                  <c:v>ДА</c:v>
                </c:pt>
              </c:strCache>
            </c:strRef>
          </c:tx>
          <c:dLbls>
            <c:showVal val="1"/>
          </c:dLbls>
          <c:cat>
            <c:strRef>
              <c:f>'Лист1'!$A$2:$A$23</c:f>
              <c:strCache>
                <c:ptCount val="22"/>
                <c:pt idx="0">
                  <c:v>Майский район "ЦРБ"</c:v>
                </c:pt>
                <c:pt idx="1">
                  <c:v>г.о.Прохладный "ЦРБ"</c:v>
                </c:pt>
                <c:pt idx="2">
                  <c:v>г.Чегем "ЦРБ"</c:v>
                </c:pt>
                <c:pt idx="3">
                  <c:v>Терский район "ЦРБ"</c:v>
                </c:pt>
                <c:pt idx="4">
                  <c:v>Эльбрусский район "ЦРБ"</c:v>
                </c:pt>
                <c:pt idx="5">
                  <c:v>г.о.Баксан "ЦРБ"</c:v>
                </c:pt>
                <c:pt idx="6">
                  <c:v>ОБЩЕРЕСПУБЛИКАНСКИЙ ПОКАЗАТЕЛЬ</c:v>
                </c:pt>
                <c:pt idx="7">
                  <c:v>Стоматологический центр им.Тхазаплижева Т.Х.</c:v>
                </c:pt>
                <c:pt idx="8">
                  <c:v>г.Терек "Стоматологическая поликлиника"</c:v>
                </c:pt>
                <c:pt idx="9">
                  <c:v>Медицинский консультативно-диагностический центр</c:v>
                </c:pt>
                <c:pt idx="10">
                  <c:v>Прохладненская стоматологическая поликлиника</c:v>
                </c:pt>
                <c:pt idx="11">
                  <c:v>Зольский район "ЦРБ"</c:v>
                </c:pt>
                <c:pt idx="12">
                  <c:v>г.о. Баксан "Стоматологическая поликлиника"</c:v>
                </c:pt>
                <c:pt idx="13">
                  <c:v>ООО "Виддер-Юг"</c:v>
                </c:pt>
                <c:pt idx="14">
                  <c:v>Стоматологическая поликлиника №2</c:v>
                </c:pt>
                <c:pt idx="15">
                  <c:v>ООО "Инвитро"</c:v>
                </c:pt>
                <c:pt idx="16">
                  <c:v>Майская стоматологическая поликлиника</c:v>
                </c:pt>
                <c:pt idx="17">
                  <c:v>с.п.Заюково "Районная больница"</c:v>
                </c:pt>
                <c:pt idx="18">
                  <c:v>г.Нарткала "Стоматологическая поликлиника"</c:v>
                </c:pt>
                <c:pt idx="19">
                  <c:v>Стоматологическая поликлиника №1</c:v>
                </c:pt>
                <c:pt idx="20">
                  <c:v>Черекский район «ЦРБ»</c:v>
                </c:pt>
                <c:pt idx="21">
                  <c:v>г.Тырныауз "Стоматологическая поликлиника"</c:v>
                </c:pt>
              </c:strCache>
            </c:strRef>
          </c:cat>
          <c:val>
            <c:numRef>
              <c:f>'Лист1'!$B$2:$B$23</c:f>
              <c:numCache>
                <c:formatCode>0%</c:formatCode>
                <c:ptCount val="22"/>
                <c:pt idx="0">
                  <c:v>0.4</c:v>
                </c:pt>
                <c:pt idx="1">
                  <c:v>0.53</c:v>
                </c:pt>
                <c:pt idx="2">
                  <c:v>0.69000000000000061</c:v>
                </c:pt>
                <c:pt idx="3">
                  <c:v>0.74000000000000088</c:v>
                </c:pt>
                <c:pt idx="4">
                  <c:v>0.74000000000000088</c:v>
                </c:pt>
                <c:pt idx="5">
                  <c:v>0.8</c:v>
                </c:pt>
                <c:pt idx="6">
                  <c:v>0.83000000000000063</c:v>
                </c:pt>
                <c:pt idx="7">
                  <c:v>0.87000000000000088</c:v>
                </c:pt>
                <c:pt idx="8">
                  <c:v>0.89</c:v>
                </c:pt>
                <c:pt idx="9">
                  <c:v>0.9</c:v>
                </c:pt>
                <c:pt idx="10">
                  <c:v>0.92</c:v>
                </c:pt>
                <c:pt idx="11">
                  <c:v>0.92</c:v>
                </c:pt>
                <c:pt idx="12">
                  <c:v>0.93</c:v>
                </c:pt>
                <c:pt idx="13">
                  <c:v>0.94000000000000061</c:v>
                </c:pt>
                <c:pt idx="14">
                  <c:v>0.96000000000000063</c:v>
                </c:pt>
                <c:pt idx="15">
                  <c:v>0.96000000000000063</c:v>
                </c:pt>
                <c:pt idx="16">
                  <c:v>0.97000000000000064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</c:numCache>
            </c:numRef>
          </c:val>
        </c:ser>
        <c:ser>
          <c:idx val="1"/>
          <c:order val="1"/>
          <c:tx>
            <c:strRef>
              <c:f>'Лист1'!$C$1</c:f>
              <c:strCache>
                <c:ptCount val="1"/>
                <c:pt idx="0">
                  <c:v>НЕТ</c:v>
                </c:pt>
              </c:strCache>
            </c:strRef>
          </c:tx>
          <c:dLbls>
            <c:showVal val="1"/>
          </c:dLbls>
          <c:cat>
            <c:strRef>
              <c:f>'Лист1'!$A$2:$A$23</c:f>
              <c:strCache>
                <c:ptCount val="22"/>
                <c:pt idx="0">
                  <c:v>Майский район "ЦРБ"</c:v>
                </c:pt>
                <c:pt idx="1">
                  <c:v>г.о.Прохладный "ЦРБ"</c:v>
                </c:pt>
                <c:pt idx="2">
                  <c:v>г.Чегем "ЦРБ"</c:v>
                </c:pt>
                <c:pt idx="3">
                  <c:v>Терский район "ЦРБ"</c:v>
                </c:pt>
                <c:pt idx="4">
                  <c:v>Эльбрусский район "ЦРБ"</c:v>
                </c:pt>
                <c:pt idx="5">
                  <c:v>г.о.Баксан "ЦРБ"</c:v>
                </c:pt>
                <c:pt idx="6">
                  <c:v>ОБЩЕРЕСПУБЛИКАНСКИЙ ПОКАЗАТЕЛЬ</c:v>
                </c:pt>
                <c:pt idx="7">
                  <c:v>Стоматологический центр им.Тхазаплижева Т.Х.</c:v>
                </c:pt>
                <c:pt idx="8">
                  <c:v>г.Терек "Стоматологическая поликлиника"</c:v>
                </c:pt>
                <c:pt idx="9">
                  <c:v>Медицинский консультативно-диагностический центр</c:v>
                </c:pt>
                <c:pt idx="10">
                  <c:v>Прохладненская стоматологическая поликлиника</c:v>
                </c:pt>
                <c:pt idx="11">
                  <c:v>Зольский район "ЦРБ"</c:v>
                </c:pt>
                <c:pt idx="12">
                  <c:v>г.о. Баксан "Стоматологическая поликлиника"</c:v>
                </c:pt>
                <c:pt idx="13">
                  <c:v>ООО "Виддер-Юг"</c:v>
                </c:pt>
                <c:pt idx="14">
                  <c:v>Стоматологическая поликлиника №2</c:v>
                </c:pt>
                <c:pt idx="15">
                  <c:v>ООО "Инвитро"</c:v>
                </c:pt>
                <c:pt idx="16">
                  <c:v>Майская стоматологическая поликлиника</c:v>
                </c:pt>
                <c:pt idx="17">
                  <c:v>с.п.Заюково "Районная больница"</c:v>
                </c:pt>
                <c:pt idx="18">
                  <c:v>г.Нарткала "Стоматологическая поликлиника"</c:v>
                </c:pt>
                <c:pt idx="19">
                  <c:v>Стоматологическая поликлиника №1</c:v>
                </c:pt>
                <c:pt idx="20">
                  <c:v>Черекский район «ЦРБ»</c:v>
                </c:pt>
                <c:pt idx="21">
                  <c:v>г.Тырныауз "Стоматологическая поликлиника"</c:v>
                </c:pt>
              </c:strCache>
            </c:strRef>
          </c:cat>
          <c:val>
            <c:numRef>
              <c:f>'Лист1'!$C$2:$C$23</c:f>
              <c:numCache>
                <c:formatCode>0%</c:formatCode>
                <c:ptCount val="22"/>
                <c:pt idx="0">
                  <c:v>0.54</c:v>
                </c:pt>
                <c:pt idx="1">
                  <c:v>0.43000000000000038</c:v>
                </c:pt>
                <c:pt idx="2">
                  <c:v>0.29000000000000031</c:v>
                </c:pt>
                <c:pt idx="3">
                  <c:v>0.13</c:v>
                </c:pt>
                <c:pt idx="4">
                  <c:v>0.15000000000000022</c:v>
                </c:pt>
                <c:pt idx="5">
                  <c:v>0.14000000000000001</c:v>
                </c:pt>
                <c:pt idx="6">
                  <c:v>0.13</c:v>
                </c:pt>
                <c:pt idx="7">
                  <c:v>9.0000000000000024E-2</c:v>
                </c:pt>
                <c:pt idx="8">
                  <c:v>8.0000000000000043E-2</c:v>
                </c:pt>
                <c:pt idx="9">
                  <c:v>6.0000000000000032E-2</c:v>
                </c:pt>
                <c:pt idx="10">
                  <c:v>0.05</c:v>
                </c:pt>
                <c:pt idx="11">
                  <c:v>2.0000000000000011E-2</c:v>
                </c:pt>
                <c:pt idx="15">
                  <c:v>2.0000000000000011E-2</c:v>
                </c:pt>
              </c:numCache>
            </c:numRef>
          </c:val>
        </c:ser>
        <c:gapWidth val="75"/>
        <c:overlap val="100"/>
        <c:axId val="93915008"/>
        <c:axId val="101560320"/>
      </c:barChart>
      <c:catAx>
        <c:axId val="93915008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000">
                <a:latin typeface="+mj-lt"/>
              </a:defRPr>
            </a:pPr>
            <a:endParaRPr lang="ru-RU"/>
          </a:p>
        </c:txPr>
        <c:crossAx val="101560320"/>
        <c:crosses val="autoZero"/>
        <c:auto val="1"/>
        <c:lblAlgn val="ctr"/>
        <c:lblOffset val="100"/>
      </c:catAx>
      <c:valAx>
        <c:axId val="101560320"/>
        <c:scaling>
          <c:orientation val="minMax"/>
        </c:scaling>
        <c:axPos val="b"/>
        <c:majorGridlines/>
        <c:numFmt formatCode="0%" sourceLinked="1"/>
        <c:majorTickMark val="none"/>
        <c:tickLblPos val="nextTo"/>
        <c:crossAx val="93915008"/>
        <c:crosses val="autoZero"/>
        <c:crossBetween val="between"/>
      </c:valAx>
      <c:spPr>
        <a:solidFill>
          <a:schemeClr val="accent1">
            <a:lumMod val="20000"/>
            <a:lumOff val="80000"/>
          </a:schemeClr>
        </a:solidFill>
      </c:spPr>
    </c:plotArea>
    <c:legend>
      <c:legendPos val="b"/>
      <c:layout/>
    </c:legend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09.11.2016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09.11.2016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09.11.2016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09.11.2016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09.11.2016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286" r:id="rId2"/>
    <p:sldLayoutId id="2147484287" r:id="rId3"/>
    <p:sldLayoutId id="2147484288" r:id="rId4"/>
    <p:sldLayoutId id="2147484289" r:id="rId5"/>
    <p:sldLayoutId id="2147484290" r:id="rId6"/>
    <p:sldLayoutId id="2147484291" r:id="rId7"/>
    <p:sldLayoutId id="2147484292" r:id="rId8"/>
    <p:sldLayoutId id="2147484293" r:id="rId9"/>
    <p:sldLayoutId id="2147484294" r:id="rId10"/>
    <p:sldLayoutId id="21474842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772400" cy="2118097"/>
          </a:xfrm>
        </p:spPr>
        <p:txBody>
          <a:bodyPr>
            <a:normAutofit fontScale="90000"/>
          </a:bodyPr>
          <a:lstStyle/>
          <a:p>
            <a:pPr marL="1079500"/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1700" dirty="0" smtClean="0"/>
              <a:t>Министерство </a:t>
            </a:r>
            <a:r>
              <a:rPr lang="ru-RU" sz="1700" dirty="0" smtClean="0"/>
              <a:t>образования и науки Российской Федерации</a:t>
            </a:r>
            <a:br>
              <a:rPr lang="ru-RU" sz="1700" dirty="0" smtClean="0"/>
            </a:br>
            <a:r>
              <a:rPr lang="ru-RU" sz="1700" dirty="0" smtClean="0"/>
              <a:t>Федеральное государственное бюджетное образовательное </a:t>
            </a:r>
            <a:br>
              <a:rPr lang="ru-RU" sz="1700" dirty="0" smtClean="0"/>
            </a:br>
            <a:r>
              <a:rPr lang="ru-RU" sz="1700" dirty="0" smtClean="0"/>
              <a:t>учреждение высшего образования</a:t>
            </a:r>
            <a:br>
              <a:rPr lang="ru-RU" sz="1700" dirty="0" smtClean="0"/>
            </a:br>
            <a:r>
              <a:rPr lang="ru-RU" sz="1700" dirty="0" smtClean="0"/>
              <a:t>«Кабардино-Балкарский государственный университет им. Х.М.Бербекова» </a:t>
            </a:r>
            <a:br>
              <a:rPr lang="ru-RU" sz="1700" dirty="0" smtClean="0"/>
            </a:br>
            <a:r>
              <a:rPr lang="ru-RU" sz="1700" dirty="0" smtClean="0"/>
              <a:t>ЦЕНТР СОЦИОЛОГИЧЕСКИХ ИССЛЕДОВАНИЙ</a:t>
            </a:r>
            <a:br>
              <a:rPr lang="ru-RU" sz="1700" dirty="0" smtClean="0"/>
            </a:br>
            <a:r>
              <a:rPr lang="ru-RU" sz="1700" dirty="0" smtClean="0"/>
              <a:t>  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dirty="0" smtClean="0"/>
              <a:t> 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dirty="0" smtClean="0"/>
              <a:t> 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dirty="0" smtClean="0"/>
              <a:t> 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dirty="0" smtClean="0"/>
              <a:t> 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916832"/>
            <a:ext cx="8496944" cy="4536504"/>
          </a:xfrm>
        </p:spPr>
        <p:txBody>
          <a:bodyPr>
            <a:noAutofit/>
          </a:bodyPr>
          <a:lstStyle/>
          <a:p>
            <a:endParaRPr lang="ru-RU" sz="1600" b="1" dirty="0" smtClean="0">
              <a:solidFill>
                <a:schemeClr val="tx1"/>
              </a:solidFill>
            </a:endParaRPr>
          </a:p>
          <a:p>
            <a:pPr algn="r"/>
            <a:r>
              <a:rPr lang="ru-RU" sz="1600" b="1" dirty="0" smtClean="0">
                <a:solidFill>
                  <a:schemeClr val="tx1"/>
                </a:solidFill>
              </a:rPr>
              <a:t>АНАЛИТИЧЕСКАЯ </a:t>
            </a:r>
            <a:r>
              <a:rPr lang="ru-RU" sz="1600" b="1" dirty="0" smtClean="0">
                <a:solidFill>
                  <a:schemeClr val="tx1"/>
                </a:solidFill>
              </a:rPr>
              <a:t>СПРАВКА (ОТЧЕТ) </a:t>
            </a:r>
            <a:r>
              <a:rPr lang="ru-RU" sz="1600" dirty="0" smtClean="0">
                <a:solidFill>
                  <a:schemeClr val="tx1"/>
                </a:solidFill>
              </a:rPr>
              <a:t/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>по материалам конкретного социологического исследования</a:t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>по теме:</a:t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> </a:t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>«НЕЗАВИСИМАЯ ОЦЕНКА КАЧЕСТВА ОКАЗАНИЯ УСЛУГ УЧРЕЖДЕНИЯМИ ЗДРАВООХРАНЕНИЯ КАБАРДИНО-БАЛКАРСКОЙ РЕСПУБЛИКИ»</a:t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600" i="1" dirty="0" smtClean="0">
                <a:solidFill>
                  <a:schemeClr val="tx1"/>
                </a:solidFill>
              </a:rPr>
              <a:t> </a:t>
            </a:r>
            <a:r>
              <a:rPr lang="ru-RU" sz="1600" dirty="0" smtClean="0">
                <a:solidFill>
                  <a:schemeClr val="tx1"/>
                </a:solidFill>
              </a:rPr>
              <a:t/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600" i="1" dirty="0" smtClean="0">
                <a:solidFill>
                  <a:schemeClr val="tx1"/>
                </a:solidFill>
              </a:rPr>
              <a:t>Проект МЗ – 10.2016</a:t>
            </a:r>
            <a:r>
              <a:rPr lang="ru-RU" sz="1600" dirty="0" smtClean="0">
                <a:solidFill>
                  <a:schemeClr val="tx1"/>
                </a:solidFill>
              </a:rPr>
              <a:t/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600" i="1" dirty="0" smtClean="0">
                <a:solidFill>
                  <a:schemeClr val="tx1"/>
                </a:solidFill>
              </a:rPr>
              <a:t> </a:t>
            </a:r>
            <a:r>
              <a:rPr lang="ru-RU" sz="1600" dirty="0" smtClean="0">
                <a:solidFill>
                  <a:schemeClr val="tx1"/>
                </a:solidFill>
              </a:rPr>
              <a:t/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> </a:t>
            </a:r>
            <a:br>
              <a:rPr lang="ru-RU" sz="1600" dirty="0" smtClean="0">
                <a:solidFill>
                  <a:schemeClr val="tx1"/>
                </a:solidFill>
              </a:rPr>
            </a:br>
            <a:endParaRPr lang="ru-RU" sz="1600" dirty="0" smtClean="0">
              <a:solidFill>
                <a:schemeClr val="tx1"/>
              </a:solidFill>
            </a:endParaRPr>
          </a:p>
          <a:p>
            <a:pPr algn="r"/>
            <a:endParaRPr lang="ru-RU" sz="1600" dirty="0" smtClean="0">
              <a:solidFill>
                <a:schemeClr val="tx1"/>
              </a:solidFill>
            </a:endParaRPr>
          </a:p>
          <a:p>
            <a:pPr algn="r"/>
            <a:r>
              <a:rPr lang="ru-RU" sz="1600" dirty="0" smtClean="0">
                <a:solidFill>
                  <a:schemeClr val="tx1"/>
                </a:solidFill>
              </a:rPr>
              <a:t> </a:t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>Нальчик – 2016</a:t>
            </a:r>
            <a:endParaRPr lang="ru-RU" sz="1600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 cstate="print">
            <a:lum contrast="40000"/>
          </a:blip>
          <a:srcRect l="1831" t="15364" r="15051" b="17317"/>
          <a:stretch>
            <a:fillRect/>
          </a:stretch>
        </p:blipFill>
        <p:spPr bwMode="auto">
          <a:xfrm>
            <a:off x="467544" y="620688"/>
            <a:ext cx="1584176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52128"/>
          </a:xfrm>
        </p:spPr>
        <p:txBody>
          <a:bodyPr>
            <a:noAutofit/>
          </a:bodyPr>
          <a:lstStyle/>
          <a:p>
            <a:pPr lvl="1" algn="r"/>
            <a:r>
              <a:rPr lang="ru-RU" b="1" i="1" dirty="0" smtClean="0">
                <a:latin typeface="Cambria" pitchFamily="18" charset="0"/>
              </a:rPr>
              <a:t/>
            </a:r>
            <a:br>
              <a:rPr lang="ru-RU" b="1" i="1" dirty="0" smtClean="0">
                <a:latin typeface="Cambria" pitchFamily="18" charset="0"/>
              </a:rPr>
            </a:br>
            <a:r>
              <a:rPr lang="ru-RU" i="1" dirty="0" smtClean="0">
                <a:latin typeface="Cambria" pitchFamily="18" charset="0"/>
              </a:rPr>
              <a:t>Доля </a:t>
            </a:r>
            <a:r>
              <a:rPr lang="ru-RU" i="1" dirty="0">
                <a:latin typeface="Cambria" pitchFamily="18" charset="0"/>
              </a:rPr>
              <a:t>потребительских услуг, удовлетворенных условиями пребывания в медицинской организации</a:t>
            </a:r>
            <a:r>
              <a:rPr lang="ru-RU" dirty="0">
                <a:latin typeface="Cambria" pitchFamily="18" charset="0"/>
              </a:rPr>
              <a:t/>
            </a:r>
            <a:br>
              <a:rPr lang="ru-RU" dirty="0">
                <a:latin typeface="Cambria" pitchFamily="18" charset="0"/>
              </a:rPr>
            </a:br>
            <a:r>
              <a:rPr lang="ru-RU" dirty="0" smtClean="0">
                <a:latin typeface="Cambria" pitchFamily="18" charset="0"/>
              </a:rPr>
              <a:t/>
            </a:r>
            <a:br>
              <a:rPr lang="ru-RU" dirty="0" smtClean="0">
                <a:latin typeface="Cambria" pitchFamily="18" charset="0"/>
              </a:rPr>
            </a:br>
            <a:r>
              <a:rPr lang="ru-RU" sz="1200" i="1" dirty="0" smtClean="0">
                <a:latin typeface="Cambria" pitchFamily="18" charset="0"/>
              </a:rPr>
              <a:t>Диаграмма </a:t>
            </a:r>
            <a:r>
              <a:rPr lang="ru-RU" sz="1200" i="1" dirty="0">
                <a:latin typeface="Cambria" pitchFamily="18" charset="0"/>
              </a:rPr>
              <a:t>2.4.А.</a:t>
            </a:r>
            <a:r>
              <a:rPr lang="ru-RU" sz="1200" dirty="0">
                <a:latin typeface="Cambria" pitchFamily="18" charset="0"/>
              </a:rPr>
              <a:t/>
            </a:r>
            <a:br>
              <a:rPr lang="ru-RU" sz="1200" dirty="0">
                <a:latin typeface="Cambria" pitchFamily="18" charset="0"/>
              </a:rPr>
            </a:br>
            <a:endParaRPr lang="ru-RU" sz="1200" dirty="0">
              <a:latin typeface="Cambria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196752"/>
          <a:ext cx="8229600" cy="48103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80120"/>
          </a:xfrm>
        </p:spPr>
        <p:txBody>
          <a:bodyPr>
            <a:normAutofit fontScale="90000"/>
          </a:bodyPr>
          <a:lstStyle/>
          <a:p>
            <a:pPr lvl="1" algn="r"/>
            <a:r>
              <a:rPr lang="ru-RU" sz="2000" i="1" dirty="0">
                <a:latin typeface="Cambria" pitchFamily="18" charset="0"/>
              </a:rPr>
              <a:t>Доля потребителей услуг с ограниченными возможностями здоровья, удовлетворенных условиями пребывания в медицинской организации</a:t>
            </a:r>
            <a:r>
              <a:rPr lang="ru-RU" i="1" dirty="0">
                <a:latin typeface="Cambria" pitchFamily="18" charset="0"/>
              </a:rPr>
              <a:t/>
            </a:r>
            <a:br>
              <a:rPr lang="ru-RU" i="1" dirty="0">
                <a:latin typeface="Cambria" pitchFamily="18" charset="0"/>
              </a:rPr>
            </a:br>
            <a:r>
              <a:rPr lang="ru-RU" sz="2000" i="1" dirty="0">
                <a:latin typeface="Cambria" pitchFamily="18" charset="0"/>
              </a:rPr>
              <a:t> </a:t>
            </a:r>
            <a:r>
              <a:rPr lang="ru-RU" sz="2000" dirty="0">
                <a:latin typeface="Cambria" pitchFamily="18" charset="0"/>
              </a:rPr>
              <a:t/>
            </a:r>
            <a:br>
              <a:rPr lang="ru-RU" sz="2000" dirty="0">
                <a:latin typeface="Cambria" pitchFamily="18" charset="0"/>
              </a:rPr>
            </a:br>
            <a:r>
              <a:rPr lang="ru-RU" sz="1300" i="1" dirty="0">
                <a:latin typeface="Cambria" pitchFamily="18" charset="0"/>
              </a:rPr>
              <a:t>Диаграмма 2.5.А</a:t>
            </a:r>
            <a:r>
              <a:rPr lang="ru-RU" sz="1300" i="1" dirty="0" smtClean="0">
                <a:latin typeface="Cambria" pitchFamily="18" charset="0"/>
              </a:rPr>
              <a:t>.</a:t>
            </a:r>
            <a:endParaRPr lang="ru-RU" sz="13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539552" y="1340768"/>
          <a:ext cx="7992888" cy="51330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1210146"/>
          </a:xfrm>
        </p:spPr>
        <p:txBody>
          <a:bodyPr>
            <a:normAutofit fontScale="90000"/>
          </a:bodyPr>
          <a:lstStyle/>
          <a:p>
            <a:pPr algn="r"/>
            <a:r>
              <a:rPr lang="ru-RU" sz="1800" i="1" dirty="0" smtClean="0">
                <a:latin typeface="Cambria" pitchFamily="18" charset="0"/>
              </a:rPr>
              <a:t>Средний срок ожидания диагностического исследования с момента получения направления на диагностическое исследование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1200" i="1" dirty="0" smtClean="0">
                <a:latin typeface="Cambria" pitchFamily="18" charset="0"/>
              </a:rPr>
              <a:t>Диаграмма </a:t>
            </a:r>
            <a:r>
              <a:rPr lang="ru-RU" sz="1200" i="1" dirty="0" smtClean="0">
                <a:latin typeface="Cambria" pitchFamily="18" charset="0"/>
              </a:rPr>
              <a:t>3.1.А.</a:t>
            </a:r>
            <a:r>
              <a:rPr lang="ru-RU" sz="1200" dirty="0" smtClean="0">
                <a:latin typeface="Cambria" pitchFamily="18" charset="0"/>
              </a:rPr>
              <a:t/>
            </a:r>
            <a:br>
              <a:rPr lang="ru-RU" sz="1200" dirty="0" smtClean="0">
                <a:latin typeface="Cambria" pitchFamily="18" charset="0"/>
              </a:rPr>
            </a:br>
            <a:endParaRPr lang="ru-RU" sz="1200" dirty="0">
              <a:latin typeface="Cambria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341438"/>
          <a:ext cx="8075240" cy="46656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pPr lvl="1" algn="r"/>
            <a:r>
              <a:rPr lang="ru-RU" sz="1600" i="1" dirty="0">
                <a:latin typeface="Cambria" pitchFamily="18" charset="0"/>
              </a:rPr>
              <a:t>Доля потребителей услуг, которых врач принял во время, установленное по записи</a:t>
            </a:r>
            <a:r>
              <a:rPr lang="ru-RU" sz="1600" dirty="0">
                <a:latin typeface="Cambria" pitchFamily="18" charset="0"/>
              </a:rPr>
              <a:t/>
            </a:r>
            <a:br>
              <a:rPr lang="ru-RU" sz="1600" dirty="0">
                <a:latin typeface="Cambria" pitchFamily="18" charset="0"/>
              </a:rPr>
            </a:br>
            <a:r>
              <a:rPr lang="ru-RU" sz="1200" b="1" dirty="0">
                <a:latin typeface="Cambria" pitchFamily="18" charset="0"/>
              </a:rPr>
              <a:t> </a:t>
            </a:r>
            <a:r>
              <a:rPr lang="ru-RU" sz="1200" dirty="0">
                <a:latin typeface="Cambria" pitchFamily="18" charset="0"/>
              </a:rPr>
              <a:t/>
            </a:r>
            <a:br>
              <a:rPr lang="ru-RU" sz="1200" dirty="0">
                <a:latin typeface="Cambria" pitchFamily="18" charset="0"/>
              </a:rPr>
            </a:br>
            <a:r>
              <a:rPr lang="ru-RU" sz="1200" i="1" dirty="0">
                <a:latin typeface="Cambria" pitchFamily="18" charset="0"/>
              </a:rPr>
              <a:t>Диаграмма 3.2.А.</a:t>
            </a:r>
            <a:r>
              <a:rPr lang="ru-RU" sz="1200" dirty="0">
                <a:latin typeface="Cambria" pitchFamily="18" charset="0"/>
              </a:rPr>
              <a:t/>
            </a:r>
            <a:br>
              <a:rPr lang="ru-RU" sz="1200" dirty="0">
                <a:latin typeface="Cambria" pitchFamily="18" charset="0"/>
              </a:rPr>
            </a:br>
            <a:endParaRPr lang="ru-RU" sz="1200" dirty="0">
              <a:latin typeface="Cambria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67544" y="980728"/>
          <a:ext cx="8229600" cy="50267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368152"/>
          </a:xfrm>
        </p:spPr>
        <p:txBody>
          <a:bodyPr>
            <a:normAutofit fontScale="90000"/>
          </a:bodyPr>
          <a:lstStyle/>
          <a:p>
            <a:pPr algn="r"/>
            <a:r>
              <a:rPr lang="ru-RU" sz="1800" i="1" dirty="0" smtClean="0">
                <a:latin typeface="Cambria" pitchFamily="18" charset="0"/>
              </a:rPr>
              <a:t/>
            </a:r>
            <a:br>
              <a:rPr lang="ru-RU" sz="1800" i="1" dirty="0" smtClean="0">
                <a:latin typeface="Cambria" pitchFamily="18" charset="0"/>
              </a:rPr>
            </a:br>
            <a:r>
              <a:rPr lang="ru-RU" sz="1800" i="1" dirty="0" smtClean="0">
                <a:latin typeface="Cambria" pitchFamily="18" charset="0"/>
              </a:rPr>
              <a:t/>
            </a:r>
            <a:br>
              <a:rPr lang="ru-RU" sz="1800" i="1" dirty="0" smtClean="0">
                <a:latin typeface="Cambria" pitchFamily="18" charset="0"/>
              </a:rPr>
            </a:br>
            <a:r>
              <a:rPr lang="ru-RU" sz="1800" i="1" dirty="0" smtClean="0">
                <a:solidFill>
                  <a:schemeClr val="tx1"/>
                </a:solidFill>
                <a:latin typeface="Cambria" pitchFamily="18" charset="0"/>
              </a:rPr>
              <a:t>Доля </a:t>
            </a:r>
            <a:r>
              <a:rPr lang="ru-RU" sz="1800" i="1" dirty="0" smtClean="0">
                <a:solidFill>
                  <a:schemeClr val="tx1"/>
                </a:solidFill>
                <a:latin typeface="Cambria" pitchFamily="18" charset="0"/>
              </a:rPr>
              <a:t>потребителей услуг, </a:t>
            </a:r>
            <a:r>
              <a:rPr lang="ru-RU" sz="18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положительно </a:t>
            </a:r>
            <a:r>
              <a:rPr lang="ru-RU" sz="1800" i="1" dirty="0" smtClean="0">
                <a:solidFill>
                  <a:schemeClr val="tx1"/>
                </a:solidFill>
                <a:latin typeface="Cambria" pitchFamily="18" charset="0"/>
              </a:rPr>
              <a:t>оценивающих </a:t>
            </a:r>
            <a:r>
              <a:rPr lang="ru-RU" sz="1800" i="1" dirty="0" smtClean="0">
                <a:solidFill>
                  <a:schemeClr val="tx1"/>
                </a:solidFill>
                <a:latin typeface="Cambria" pitchFamily="18" charset="0"/>
              </a:rPr>
              <a:t>доброжелательность и вежливость работников медицинской организации</a:t>
            </a:r>
            <a:r>
              <a:rPr lang="ru-RU" sz="1800" dirty="0" smtClean="0">
                <a:solidFill>
                  <a:schemeClr val="tx1"/>
                </a:solidFill>
                <a:latin typeface="Cambria" pitchFamily="18" charset="0"/>
              </a:rPr>
              <a:t/>
            </a:r>
            <a:br>
              <a:rPr lang="ru-RU" sz="1800" dirty="0" smtClean="0">
                <a:solidFill>
                  <a:schemeClr val="tx1"/>
                </a:solidFill>
                <a:latin typeface="Cambria" pitchFamily="18" charset="0"/>
              </a:rPr>
            </a:br>
            <a:r>
              <a:rPr lang="ru-RU" sz="1800" dirty="0" smtClean="0">
                <a:solidFill>
                  <a:schemeClr val="tx1"/>
                </a:solidFill>
                <a:latin typeface="Cambria" pitchFamily="18" charset="0"/>
              </a:rPr>
              <a:t/>
            </a:r>
            <a:br>
              <a:rPr lang="ru-RU" sz="1800" dirty="0" smtClean="0">
                <a:solidFill>
                  <a:schemeClr val="tx1"/>
                </a:solidFill>
                <a:latin typeface="Cambria" pitchFamily="18" charset="0"/>
              </a:rPr>
            </a:br>
            <a:r>
              <a:rPr lang="ru-RU" sz="1300" i="1" dirty="0" smtClean="0">
                <a:latin typeface="Cambria" pitchFamily="18" charset="0"/>
              </a:rPr>
              <a:t>Диаграмма </a:t>
            </a:r>
            <a:r>
              <a:rPr lang="ru-RU" sz="1300" i="1" dirty="0" smtClean="0">
                <a:latin typeface="Cambria" pitchFamily="18" charset="0"/>
              </a:rPr>
              <a:t>4.1.А.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539552" y="1124744"/>
          <a:ext cx="8229600" cy="48823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ru-RU" sz="1800" i="1" dirty="0" smtClean="0">
                <a:latin typeface="Cambria" pitchFamily="18" charset="0"/>
              </a:rPr>
              <a:t>Доля потребителей услуг, положительно оценивающих компетентность медицинских работников медицинской организации</a:t>
            </a:r>
            <a:r>
              <a:rPr lang="ru-RU" sz="1800" dirty="0" smtClean="0">
                <a:latin typeface="Cambria" pitchFamily="18" charset="0"/>
              </a:rPr>
              <a:t/>
            </a:r>
            <a:br>
              <a:rPr lang="ru-RU" sz="1800" dirty="0" smtClean="0">
                <a:latin typeface="Cambria" pitchFamily="18" charset="0"/>
              </a:rPr>
            </a:br>
            <a:r>
              <a:rPr lang="ru-RU" sz="1800" i="1" dirty="0" smtClean="0">
                <a:latin typeface="Cambria" pitchFamily="18" charset="0"/>
              </a:rPr>
              <a:t> </a:t>
            </a:r>
            <a:r>
              <a:rPr lang="ru-RU" sz="1800" dirty="0" smtClean="0">
                <a:latin typeface="Cambria" pitchFamily="18" charset="0"/>
              </a:rPr>
              <a:t/>
            </a:r>
            <a:br>
              <a:rPr lang="ru-RU" sz="1800" dirty="0" smtClean="0">
                <a:latin typeface="Cambria" pitchFamily="18" charset="0"/>
              </a:rPr>
            </a:br>
            <a:r>
              <a:rPr lang="ru-RU" sz="1300" i="1" dirty="0" smtClean="0">
                <a:latin typeface="Cambria" pitchFamily="18" charset="0"/>
              </a:rPr>
              <a:t>Диаграмма 4.2.А.</a:t>
            </a:r>
            <a:r>
              <a:rPr lang="ru-RU" sz="1300" dirty="0" smtClean="0"/>
              <a:t/>
            </a:r>
            <a:br>
              <a:rPr lang="ru-RU" sz="1300" dirty="0" smtClean="0"/>
            </a:br>
            <a:endParaRPr lang="ru-RU" sz="13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268760"/>
          <a:ext cx="8229600" cy="47383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pPr algn="r"/>
            <a:r>
              <a:rPr lang="ru-RU" sz="1800" i="1" dirty="0" smtClean="0">
                <a:solidFill>
                  <a:schemeClr val="tx1"/>
                </a:solidFill>
                <a:latin typeface="Cambria" pitchFamily="18" charset="0"/>
              </a:rPr>
              <a:t>Доля потребителей услуг, удовлетворенных оказанными услугами</a:t>
            </a:r>
            <a:r>
              <a:rPr lang="ru-RU" sz="1800" dirty="0" smtClean="0">
                <a:solidFill>
                  <a:schemeClr val="tx1"/>
                </a:solidFill>
                <a:latin typeface="Cambria" pitchFamily="18" charset="0"/>
              </a:rPr>
              <a:t/>
            </a:r>
            <a:br>
              <a:rPr lang="ru-RU" sz="1800" dirty="0" smtClean="0">
                <a:solidFill>
                  <a:schemeClr val="tx1"/>
                </a:solidFill>
                <a:latin typeface="Cambria" pitchFamily="18" charset="0"/>
              </a:rPr>
            </a:br>
            <a:r>
              <a:rPr lang="ru-RU" sz="1800" i="1" dirty="0" smtClean="0">
                <a:solidFill>
                  <a:schemeClr val="tx1"/>
                </a:solidFill>
                <a:latin typeface="Cambria" pitchFamily="18" charset="0"/>
              </a:rPr>
              <a:t> </a:t>
            </a:r>
            <a:r>
              <a:rPr lang="ru-RU" sz="1800" dirty="0" smtClean="0">
                <a:solidFill>
                  <a:schemeClr val="tx1"/>
                </a:solidFill>
                <a:latin typeface="Cambria" pitchFamily="18" charset="0"/>
              </a:rPr>
              <a:t/>
            </a:r>
            <a:br>
              <a:rPr lang="ru-RU" sz="1800" dirty="0" smtClean="0">
                <a:solidFill>
                  <a:schemeClr val="tx1"/>
                </a:solidFill>
                <a:latin typeface="Cambria" pitchFamily="18" charset="0"/>
              </a:rPr>
            </a:br>
            <a:r>
              <a:rPr lang="ru-RU" sz="1300" i="1" dirty="0" smtClean="0">
                <a:solidFill>
                  <a:schemeClr val="tx1"/>
                </a:solidFill>
                <a:latin typeface="Cambria" pitchFamily="18" charset="0"/>
              </a:rPr>
              <a:t>Диаграмма 5.1. А.</a:t>
            </a:r>
            <a:r>
              <a:rPr lang="ru-RU" sz="1300" dirty="0" smtClean="0"/>
              <a:t/>
            </a:r>
            <a:br>
              <a:rPr lang="ru-RU" sz="1300" dirty="0" smtClean="0"/>
            </a:br>
            <a:endParaRPr lang="ru-RU" sz="13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052737"/>
          <a:ext cx="8229600" cy="49543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pPr lvl="1" algn="r"/>
            <a:r>
              <a:rPr lang="ru-RU" i="1" dirty="0">
                <a:latin typeface="Cambria" pitchFamily="18" charset="0"/>
              </a:rPr>
              <a:t>Доля потребителей услуг, готовых рекомендовать медицинскую организацию для получения медицинской помощи</a:t>
            </a:r>
            <a:r>
              <a:rPr lang="ru-RU" dirty="0">
                <a:latin typeface="Cambria" pitchFamily="18" charset="0"/>
              </a:rPr>
              <a:t/>
            </a:r>
            <a:br>
              <a:rPr lang="ru-RU" dirty="0">
                <a:latin typeface="Cambria" pitchFamily="18" charset="0"/>
              </a:rPr>
            </a:br>
            <a:r>
              <a:rPr lang="ru-RU" b="1" i="1" dirty="0">
                <a:latin typeface="Cambria" pitchFamily="18" charset="0"/>
              </a:rPr>
              <a:t> </a:t>
            </a:r>
            <a:r>
              <a:rPr lang="ru-RU" dirty="0">
                <a:latin typeface="Cambria" pitchFamily="18" charset="0"/>
              </a:rPr>
              <a:t/>
            </a:r>
            <a:br>
              <a:rPr lang="ru-RU" dirty="0">
                <a:latin typeface="Cambria" pitchFamily="18" charset="0"/>
              </a:rPr>
            </a:br>
            <a:r>
              <a:rPr lang="ru-RU" sz="1200" i="1" dirty="0">
                <a:latin typeface="Cambria" pitchFamily="18" charset="0"/>
              </a:rPr>
              <a:t>Диаграмма 5.2. А.</a:t>
            </a:r>
            <a:r>
              <a:rPr lang="ru-RU" sz="1200" dirty="0"/>
              <a:t/>
            </a:r>
            <a:br>
              <a:rPr lang="ru-RU" sz="1200" dirty="0"/>
            </a:br>
            <a:endParaRPr lang="ru-RU" sz="1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395536" y="1124744"/>
          <a:ext cx="8229600" cy="48823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3400" dirty="0" smtClean="0">
                <a:latin typeface="Cambria" pitchFamily="18" charset="0"/>
              </a:rPr>
              <a:t>Основные выводы: </a:t>
            </a:r>
            <a:r>
              <a:rPr lang="ru-RU" sz="3400" i="1" dirty="0" smtClean="0">
                <a:latin typeface="Cambria" pitchFamily="18" charset="0"/>
              </a:rPr>
              <a:t>Амбулатория</a:t>
            </a:r>
            <a:endParaRPr lang="ru-RU" sz="3400" i="1" dirty="0">
              <a:latin typeface="Cambria" pitchFamily="18" charset="0"/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8229600" cy="4954555"/>
          </a:xfrm>
        </p:spPr>
        <p:txBody>
          <a:bodyPr>
            <a:normAutofit fontScale="92500" lnSpcReduction="20000"/>
          </a:bodyPr>
          <a:lstStyle/>
          <a:p>
            <a:pPr marL="624078" indent="-514350">
              <a:buFont typeface="+mj-lt"/>
              <a:buAutoNum type="arabicPeriod"/>
            </a:pPr>
            <a:r>
              <a:rPr lang="ru-RU" sz="1800" dirty="0" smtClean="0">
                <a:latin typeface="Cambria" pitchFamily="18" charset="0"/>
              </a:rPr>
              <a:t>Удовлетворены качеством и полнотой информации, доступной в помещениях медицинской </a:t>
            </a:r>
            <a:r>
              <a:rPr lang="ru-RU" sz="1800" dirty="0" smtClean="0">
                <a:latin typeface="Cambria" pitchFamily="18" charset="0"/>
              </a:rPr>
              <a:t>организации 52,3% респондентов,  а 87 </a:t>
            </a:r>
            <a:r>
              <a:rPr lang="ru-RU" sz="1800" dirty="0" smtClean="0">
                <a:latin typeface="Cambria" pitchFamily="18" charset="0"/>
              </a:rPr>
              <a:t>% респондентов заявили, что никогда не посещали официальный сайт медицинской </a:t>
            </a:r>
            <a:r>
              <a:rPr lang="ru-RU" sz="1800" dirty="0" smtClean="0">
                <a:latin typeface="Cambria" pitchFamily="18" charset="0"/>
              </a:rPr>
              <a:t>организации. Это </a:t>
            </a:r>
            <a:r>
              <a:rPr lang="ru-RU" sz="1800" dirty="0" smtClean="0">
                <a:latin typeface="Cambria" pitchFamily="18" charset="0"/>
              </a:rPr>
              <a:t>свидетельствует не столько о недовольстве пациентов качеством и полнотой информации, размещенной </a:t>
            </a:r>
            <a:r>
              <a:rPr lang="ru-RU" sz="1800" dirty="0" smtClean="0">
                <a:latin typeface="Cambria" pitchFamily="18" charset="0"/>
              </a:rPr>
              <a:t>как на сайте, так и в </a:t>
            </a:r>
            <a:r>
              <a:rPr lang="ru-RU" sz="1800" dirty="0" smtClean="0">
                <a:latin typeface="Cambria" pitchFamily="18" charset="0"/>
              </a:rPr>
              <a:t>помещениях </a:t>
            </a:r>
            <a:r>
              <a:rPr lang="ru-RU" sz="1800" dirty="0" smtClean="0">
                <a:latin typeface="Cambria" pitchFamily="18" charset="0"/>
              </a:rPr>
              <a:t>медицинской </a:t>
            </a:r>
            <a:r>
              <a:rPr lang="ru-RU" sz="1800" dirty="0" smtClean="0">
                <a:latin typeface="Cambria" pitchFamily="18" charset="0"/>
              </a:rPr>
              <a:t>организации, а скорее об отсутствии у них интереса по данному вопросу. </a:t>
            </a:r>
            <a:endParaRPr lang="ru-RU" sz="1800" dirty="0" smtClean="0">
              <a:latin typeface="Cambria" pitchFamily="18" charset="0"/>
            </a:endParaRPr>
          </a:p>
          <a:p>
            <a:pPr marL="624078" indent="-514350">
              <a:buFont typeface="+mj-lt"/>
              <a:buAutoNum type="arabicPeriod"/>
            </a:pPr>
            <a:endParaRPr lang="ru-RU" sz="1800" dirty="0" smtClean="0">
              <a:latin typeface="Cambria" pitchFamily="18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ru-RU" sz="1800" dirty="0" smtClean="0">
                <a:latin typeface="Cambria" pitchFamily="18" charset="0"/>
              </a:rPr>
              <a:t>Уровень </a:t>
            </a:r>
            <a:r>
              <a:rPr lang="ru-RU" sz="1800" dirty="0" smtClean="0">
                <a:latin typeface="Cambria" pitchFamily="18" charset="0"/>
              </a:rPr>
              <a:t>записи на прием к врачу при первом обращении в медицинскую амбулаторию составляет 91,1%, </a:t>
            </a:r>
            <a:r>
              <a:rPr lang="ru-RU" sz="1800" dirty="0" smtClean="0">
                <a:latin typeface="Cambria" pitchFamily="18" charset="0"/>
              </a:rPr>
              <a:t>а средний </a:t>
            </a:r>
            <a:r>
              <a:rPr lang="ru-RU" sz="1800" dirty="0" smtClean="0">
                <a:latin typeface="Cambria" pitchFamily="18" charset="0"/>
              </a:rPr>
              <a:t>срок ожидания приема у врача с момента записи на прием</a:t>
            </a:r>
            <a:r>
              <a:rPr lang="ru-RU" sz="1800" b="1" i="1" dirty="0" smtClean="0">
                <a:latin typeface="Cambria" pitchFamily="18" charset="0"/>
              </a:rPr>
              <a:t> </a:t>
            </a:r>
            <a:r>
              <a:rPr lang="ru-RU" sz="1800" dirty="0" smtClean="0">
                <a:latin typeface="Cambria" pitchFamily="18" charset="0"/>
              </a:rPr>
              <a:t>у 80,84% опрошенных респондентов в целом по республике </a:t>
            </a:r>
            <a:r>
              <a:rPr lang="ru-RU" sz="1800" dirty="0" smtClean="0">
                <a:latin typeface="Cambria" pitchFamily="18" charset="0"/>
              </a:rPr>
              <a:t>составил меньше </a:t>
            </a:r>
            <a:r>
              <a:rPr lang="ru-RU" sz="1800" dirty="0" smtClean="0">
                <a:latin typeface="Cambria" pitchFamily="18" charset="0"/>
              </a:rPr>
              <a:t>5 дней. </a:t>
            </a:r>
            <a:r>
              <a:rPr lang="ru-RU" sz="1800" dirty="0" smtClean="0">
                <a:latin typeface="Cambria" pitchFamily="18" charset="0"/>
              </a:rPr>
              <a:t> Кроме того по </a:t>
            </a:r>
            <a:r>
              <a:rPr lang="ru-RU" sz="1800" dirty="0" smtClean="0">
                <a:latin typeface="Cambria" pitchFamily="18" charset="0"/>
              </a:rPr>
              <a:t>результатам ответов респондентов преобладают общепринятые формы записи на прием к врачу, а именно в регистратуре лично (58,5%), по телефону (23,2%), лечащим врачом на приеме (14,9</a:t>
            </a:r>
            <a:r>
              <a:rPr lang="ru-RU" sz="1800" dirty="0" smtClean="0">
                <a:latin typeface="Cambria" pitchFamily="18" charset="0"/>
              </a:rPr>
              <a:t>%). </a:t>
            </a:r>
          </a:p>
          <a:p>
            <a:pPr marL="623888" indent="6350">
              <a:buNone/>
            </a:pPr>
            <a:r>
              <a:rPr lang="ru-RU" sz="1800" dirty="0" smtClean="0">
                <a:latin typeface="Cambria" pitchFamily="18" charset="0"/>
              </a:rPr>
              <a:t>Доля </a:t>
            </a:r>
            <a:r>
              <a:rPr lang="ru-RU" sz="1800" dirty="0" smtClean="0">
                <a:latin typeface="Cambria" pitchFamily="18" charset="0"/>
              </a:rPr>
              <a:t>потребителей услуг, удовлетворенных условиями пребывания в медицинской организации составляет 82,7%. Доля потребителей услуг с ограниченными возможностями здоровья, удовлетворенных условиями пребывания в медицинской организации составляет 49,8%, свою неудовлетворенность высказали 50,2%, то есть мнение опрошенных респондентов по данному вопросу разделилось почти </a:t>
            </a:r>
            <a:r>
              <a:rPr lang="ru-RU" sz="1800" dirty="0" smtClean="0">
                <a:latin typeface="Cambria" pitchFamily="18" charset="0"/>
              </a:rPr>
              <a:t>поровну.</a:t>
            </a:r>
          </a:p>
          <a:p>
            <a:pPr marL="623888" indent="6350">
              <a:buNone/>
            </a:pPr>
            <a:endParaRPr lang="ru-RU" sz="1800" dirty="0" smtClean="0">
              <a:latin typeface="Cambria" pitchFamily="18" charset="0"/>
            </a:endParaRPr>
          </a:p>
          <a:p>
            <a:pPr marL="623888" indent="6350">
              <a:buNone/>
            </a:pPr>
            <a:endParaRPr lang="ru-RU" sz="1800" dirty="0" smtClean="0">
              <a:latin typeface="Cambria" pitchFamily="18" charset="0"/>
            </a:endParaRPr>
          </a:p>
          <a:p>
            <a:pPr marL="624078" indent="-514350">
              <a:buFont typeface="+mj-lt"/>
              <a:buAutoNum type="arabicPeriod"/>
            </a:pPr>
            <a:endParaRPr lang="ru-RU" sz="1800" dirty="0" smtClean="0">
              <a:latin typeface="Cambria" pitchFamily="18" charset="0"/>
            </a:endParaRPr>
          </a:p>
          <a:p>
            <a:pPr marL="624078" indent="-514350">
              <a:buFont typeface="+mj-lt"/>
              <a:buAutoNum type="arabicPeriod"/>
            </a:pPr>
            <a:endParaRPr lang="ru-RU" sz="18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2800" i="1" dirty="0" smtClean="0">
                <a:latin typeface="Cambria" pitchFamily="18" charset="0"/>
              </a:rPr>
              <a:t>Амбулатория</a:t>
            </a:r>
            <a:r>
              <a:rPr lang="ru-RU" sz="3600" i="1" dirty="0" smtClean="0">
                <a:latin typeface="Cambria" pitchFamily="18" charset="0"/>
              </a:rPr>
              <a:t>:</a:t>
            </a:r>
            <a:r>
              <a:rPr lang="ru-RU" sz="4800" i="1" dirty="0" smtClean="0">
                <a:latin typeface="Cambria" pitchFamily="18" charset="0"/>
              </a:rPr>
              <a:t> </a:t>
            </a:r>
            <a:r>
              <a:rPr lang="ru-RU" sz="2000" i="1" dirty="0" smtClean="0">
                <a:latin typeface="Cambria" pitchFamily="18" charset="0"/>
              </a:rPr>
              <a:t>основные выводы</a:t>
            </a:r>
            <a:endParaRPr lang="ru-RU" sz="2000" i="1" dirty="0">
              <a:latin typeface="Cambria" pitchFamily="18" charset="0"/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sz="quarter" idx="1"/>
          </p:nvPr>
        </p:nvSpPr>
        <p:spPr>
          <a:xfrm>
            <a:off x="467544" y="1052736"/>
            <a:ext cx="8229600" cy="4968552"/>
          </a:xfrm>
        </p:spPr>
        <p:txBody>
          <a:bodyPr/>
          <a:lstStyle/>
          <a:p>
            <a:pPr marL="624078" lvl="0" indent="-514350">
              <a:buAutoNum type="arabicPeriod" startAt="3"/>
            </a:pPr>
            <a:r>
              <a:rPr lang="ru-RU" sz="1800" dirty="0" smtClean="0">
                <a:latin typeface="Cambria" pitchFamily="18" charset="0"/>
              </a:rPr>
              <a:t>Подавляющее </a:t>
            </a:r>
            <a:r>
              <a:rPr lang="ru-RU" sz="1800" dirty="0" smtClean="0">
                <a:latin typeface="Cambria" pitchFamily="18" charset="0"/>
              </a:rPr>
              <a:t>большинство пациентов (76%) отметили, что средний срок ожидания ими диагностического исследования с момента получения направления на диагностическое исследование составлял меньше 5 дней. Доля потребителей услуг, которых врач принял во время, установленное по записи, в опрошенных амбулаториях весьма существенна и  составляет в среднем по республике 86%. </a:t>
            </a:r>
            <a:endParaRPr lang="ru-RU" sz="1800" dirty="0" smtClean="0">
              <a:latin typeface="Cambria" pitchFamily="18" charset="0"/>
            </a:endParaRPr>
          </a:p>
          <a:p>
            <a:pPr marL="624078" lvl="0" indent="-514350">
              <a:buAutoNum type="arabicPeriod" startAt="3"/>
            </a:pPr>
            <a:r>
              <a:rPr lang="ru-RU" sz="1800" dirty="0" smtClean="0"/>
              <a:t>Положительно </a:t>
            </a:r>
            <a:r>
              <a:rPr lang="ru-RU" sz="1800" dirty="0" smtClean="0"/>
              <a:t>оценили доброжелательность и вежливость работников медицинской организации 79% респондентов. Почти ¾ опрошенных потребителей услуг положительно оценили компетентность медицинских работников медицинской организации - 74,2%. </a:t>
            </a:r>
            <a:endParaRPr lang="ru-RU" sz="1800" dirty="0" smtClean="0"/>
          </a:p>
          <a:p>
            <a:pPr marL="624078" lvl="0" indent="-514350">
              <a:buAutoNum type="arabicPeriod" startAt="3"/>
            </a:pPr>
            <a:r>
              <a:rPr lang="ru-RU" sz="1800" dirty="0" smtClean="0"/>
              <a:t>88</a:t>
            </a:r>
            <a:r>
              <a:rPr lang="ru-RU" sz="1800" dirty="0" smtClean="0"/>
              <a:t>% составляет доля потребителей услуг, удовлетворенных оказанными услугами, более того 83% готовы рекомендовать медицинскую организацию для получения медицинской помощи.</a:t>
            </a:r>
          </a:p>
          <a:p>
            <a:pPr lvl="0">
              <a:buNone/>
            </a:pPr>
            <a:endParaRPr lang="ru-RU" sz="1800" dirty="0" smtClean="0"/>
          </a:p>
          <a:p>
            <a:pPr marL="624078" lvl="0" indent="-514350">
              <a:buAutoNum type="arabicPeriod" startAt="3"/>
            </a:pPr>
            <a:endParaRPr lang="ru-RU" sz="1800" dirty="0" smtClean="0"/>
          </a:p>
          <a:p>
            <a:pPr marL="624078" lvl="0" indent="-514350">
              <a:buAutoNum type="arabicPeriod" startAt="3"/>
            </a:pPr>
            <a:endParaRPr lang="ru-RU" sz="1700" dirty="0" smtClean="0">
              <a:latin typeface="Cambria" pitchFamily="18" charset="0"/>
            </a:endParaRPr>
          </a:p>
          <a:p>
            <a:pPr marL="624078" lvl="0" indent="-514350">
              <a:buAutoNum type="arabicPeriod" startAt="3"/>
            </a:pPr>
            <a:endParaRPr lang="ru-RU" sz="1700" dirty="0" smtClean="0">
              <a:latin typeface="Cambria" pitchFamily="18" charset="0"/>
            </a:endParaRPr>
          </a:p>
          <a:p>
            <a:pPr marL="624078" lvl="0" indent="-514350">
              <a:buAutoNum type="arabicPeriod" startAt="3"/>
            </a:pPr>
            <a:endParaRPr lang="ru-RU" sz="1700" dirty="0" smtClean="0">
              <a:latin typeface="Cambria" pitchFamily="18" charset="0"/>
            </a:endParaRPr>
          </a:p>
          <a:p>
            <a:pPr marL="624078" lvl="0" indent="-514350">
              <a:buAutoNum type="arabicPeriod" startAt="3"/>
            </a:pPr>
            <a:endParaRPr lang="ru-RU" sz="1400" dirty="0" smtClean="0">
              <a:latin typeface="Cambria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988840"/>
            <a:ext cx="8229600" cy="3528392"/>
          </a:xfrm>
        </p:spPr>
        <p:txBody>
          <a:bodyPr/>
          <a:lstStyle/>
          <a:p>
            <a:r>
              <a:rPr lang="ru-RU" sz="2400" dirty="0" smtClean="0">
                <a:latin typeface="Cambria" pitchFamily="18" charset="0"/>
              </a:rPr>
              <a:t>В исследовательском проекте было задействовано 38 медицинских учреждений (21 амбулатория и 17стационарнов)</a:t>
            </a:r>
          </a:p>
          <a:p>
            <a:r>
              <a:rPr lang="ru-RU" sz="2400" dirty="0" smtClean="0">
                <a:latin typeface="Cambria" pitchFamily="18" charset="0"/>
              </a:rPr>
              <a:t>Из общего количества охваченных в исследовательском проекте 19 медучреждений участвовали в прошлом году в подобном исследовании (9 амбулаторий и 10 стационаров) 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>
            <a:lum contrast="40000"/>
          </a:blip>
          <a:srcRect l="1831" t="15364" r="15051" b="17317"/>
          <a:stretch>
            <a:fillRect/>
          </a:stretch>
        </p:blipFill>
        <p:spPr bwMode="auto">
          <a:xfrm>
            <a:off x="755576" y="476672"/>
            <a:ext cx="1656184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2777480"/>
          </a:xfrm>
        </p:spPr>
        <p:txBody>
          <a:bodyPr>
            <a:normAutofit/>
          </a:bodyPr>
          <a:lstStyle/>
          <a:p>
            <a:r>
              <a:rPr lang="ru-RU" b="0" cap="small" dirty="0" smtClean="0">
                <a:latin typeface="Cambria" pitchFamily="18" charset="0"/>
              </a:rPr>
              <a:t/>
            </a:r>
            <a:br>
              <a:rPr lang="ru-RU" b="0" cap="small" dirty="0" smtClean="0">
                <a:latin typeface="Cambria" pitchFamily="18" charset="0"/>
              </a:rPr>
            </a:br>
            <a:r>
              <a:rPr lang="ru-RU" b="0" cap="small" dirty="0" smtClean="0">
                <a:latin typeface="Cambria" pitchFamily="18" charset="0"/>
              </a:rPr>
              <a:t>МЕДИЦИНСКИЕ </a:t>
            </a:r>
            <a:r>
              <a:rPr lang="ru-RU" b="0" cap="small" dirty="0" smtClean="0">
                <a:latin typeface="Cambria" pitchFamily="18" charset="0"/>
              </a:rPr>
              <a:t>УЧРЕЖДЕНИЯ </a:t>
            </a:r>
            <a:r>
              <a:rPr lang="ru-RU" b="0" dirty="0" smtClean="0">
                <a:latin typeface="Cambria" pitchFamily="18" charset="0"/>
              </a:rPr>
              <a:t>СТАЦИОНАРНОГО </a:t>
            </a:r>
            <a:r>
              <a:rPr lang="ru-RU" b="0" cap="small" dirty="0" smtClean="0">
                <a:latin typeface="Cambria" pitchFamily="18" charset="0"/>
              </a:rPr>
              <a:t>ТИПА</a:t>
            </a:r>
            <a:endParaRPr lang="ru-RU" b="0" dirty="0">
              <a:latin typeface="Cambri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4797152"/>
            <a:ext cx="7854696" cy="183984"/>
          </a:xfrm>
        </p:spPr>
        <p:txBody>
          <a:bodyPr>
            <a:normAutofit fontScale="40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52128"/>
          </a:xfrm>
        </p:spPr>
        <p:txBody>
          <a:bodyPr>
            <a:normAutofit fontScale="90000"/>
          </a:bodyPr>
          <a:lstStyle/>
          <a:p>
            <a:pPr lvl="1" algn="r"/>
            <a:r>
              <a:rPr lang="ru-RU" i="1" dirty="0">
                <a:latin typeface="Cambria" pitchFamily="18" charset="0"/>
              </a:rPr>
              <a:t>Доля потребителей услуг, удовлетворенных качеством и полнотой информации о работе медицинской организации и порядке предоставления медицинских услуг, доступной в помещениях медицинской организации</a:t>
            </a:r>
            <a:br>
              <a:rPr lang="ru-RU" i="1" dirty="0">
                <a:latin typeface="Cambria" pitchFamily="18" charset="0"/>
              </a:rPr>
            </a:br>
            <a:r>
              <a:rPr lang="ru-RU" b="1" dirty="0">
                <a:latin typeface="Cambria" pitchFamily="18" charset="0"/>
              </a:rPr>
              <a:t> </a:t>
            </a:r>
            <a:r>
              <a:rPr lang="ru-RU" sz="1600" dirty="0">
                <a:latin typeface="Cambria" pitchFamily="18" charset="0"/>
              </a:rPr>
              <a:t/>
            </a:r>
            <a:br>
              <a:rPr lang="ru-RU" sz="1600" dirty="0">
                <a:latin typeface="Cambria" pitchFamily="18" charset="0"/>
              </a:rPr>
            </a:br>
            <a:r>
              <a:rPr lang="ru-RU" sz="1200" i="1" dirty="0">
                <a:latin typeface="Cambria" pitchFamily="18" charset="0"/>
              </a:rPr>
              <a:t>Диаграмма 1.4.С.</a:t>
            </a:r>
            <a:endParaRPr lang="ru-RU" dirty="0">
              <a:latin typeface="Cambria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412776"/>
          <a:ext cx="8229600" cy="49118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7859216" cy="1584176"/>
          </a:xfrm>
        </p:spPr>
        <p:txBody>
          <a:bodyPr>
            <a:normAutofit fontScale="90000"/>
          </a:bodyPr>
          <a:lstStyle/>
          <a:p>
            <a:pPr lvl="1" algn="r"/>
            <a:r>
              <a:rPr lang="ru-RU" b="1" dirty="0" smtClean="0">
                <a:latin typeface="Cambria" pitchFamily="18" charset="0"/>
              </a:rPr>
              <a:t/>
            </a:r>
            <a:br>
              <a:rPr lang="ru-RU" b="1" dirty="0" smtClean="0">
                <a:latin typeface="Cambria" pitchFamily="18" charset="0"/>
              </a:rPr>
            </a:br>
            <a:r>
              <a:rPr lang="ru-RU" b="1" dirty="0">
                <a:latin typeface="Cambria" pitchFamily="18" charset="0"/>
              </a:rPr>
              <a:t/>
            </a:r>
            <a:br>
              <a:rPr lang="ru-RU" b="1" dirty="0">
                <a:latin typeface="Cambria" pitchFamily="18" charset="0"/>
              </a:rPr>
            </a:br>
            <a:r>
              <a:rPr lang="ru-RU" b="1" dirty="0" smtClean="0">
                <a:latin typeface="Cambria" pitchFamily="18" charset="0"/>
              </a:rPr>
              <a:t/>
            </a:r>
            <a:br>
              <a:rPr lang="ru-RU" b="1" dirty="0" smtClean="0">
                <a:latin typeface="Cambria" pitchFamily="18" charset="0"/>
              </a:rPr>
            </a:br>
            <a:r>
              <a:rPr lang="ru-RU" b="1" dirty="0">
                <a:latin typeface="Cambria" pitchFamily="18" charset="0"/>
              </a:rPr>
              <a:t/>
            </a:r>
            <a:br>
              <a:rPr lang="ru-RU" b="1" dirty="0">
                <a:latin typeface="Cambria" pitchFamily="18" charset="0"/>
              </a:rPr>
            </a:br>
            <a:r>
              <a:rPr lang="ru-RU" b="1" dirty="0" smtClean="0">
                <a:latin typeface="Cambria" pitchFamily="18" charset="0"/>
              </a:rPr>
              <a:t/>
            </a:r>
            <a:br>
              <a:rPr lang="ru-RU" b="1" dirty="0" smtClean="0">
                <a:latin typeface="Cambria" pitchFamily="18" charset="0"/>
              </a:rPr>
            </a:br>
            <a:r>
              <a:rPr lang="ru-RU" i="1" dirty="0" smtClean="0">
                <a:latin typeface="Cambria" pitchFamily="18" charset="0"/>
              </a:rPr>
              <a:t>Доля </a:t>
            </a:r>
            <a:r>
              <a:rPr lang="ru-RU" i="1" dirty="0">
                <a:latin typeface="Cambria" pitchFamily="18" charset="0"/>
              </a:rPr>
              <a:t>потребителей услуг, удовлетворенных качеством и полнотой информации о работе медицинской организации и порядке предоставления медицинских услуг, доступной на официальном сайте медицинской организации</a:t>
            </a:r>
            <a:br>
              <a:rPr lang="ru-RU" i="1" dirty="0">
                <a:latin typeface="Cambria" pitchFamily="18" charset="0"/>
              </a:rPr>
            </a:br>
            <a:r>
              <a:rPr lang="ru-RU" b="1" i="1" dirty="0">
                <a:latin typeface="Cambria" pitchFamily="18" charset="0"/>
              </a:rPr>
              <a:t> </a:t>
            </a:r>
            <a:r>
              <a:rPr lang="ru-RU" sz="1600" dirty="0">
                <a:latin typeface="Cambria" pitchFamily="18" charset="0"/>
              </a:rPr>
              <a:t/>
            </a:r>
            <a:br>
              <a:rPr lang="ru-RU" sz="1600" dirty="0">
                <a:latin typeface="Cambria" pitchFamily="18" charset="0"/>
              </a:rPr>
            </a:br>
            <a:r>
              <a:rPr lang="ru-RU" sz="1200" i="1" dirty="0">
                <a:latin typeface="Cambria" pitchFamily="18" charset="0"/>
              </a:rPr>
              <a:t>Диаграмма 1.5.С. </a:t>
            </a:r>
            <a:r>
              <a:rPr lang="ru-RU" sz="1600" dirty="0"/>
              <a:t/>
            </a:r>
            <a:br>
              <a:rPr lang="ru-RU" sz="1600" dirty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8003232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31224" cy="1143000"/>
          </a:xfrm>
        </p:spPr>
        <p:txBody>
          <a:bodyPr>
            <a:normAutofit fontScale="90000"/>
          </a:bodyPr>
          <a:lstStyle/>
          <a:p>
            <a:pPr algn="r"/>
            <a:r>
              <a:rPr lang="ru-RU" sz="1800" i="1" dirty="0" smtClean="0">
                <a:latin typeface="Cambria" pitchFamily="18" charset="0"/>
              </a:rPr>
              <a:t>Доля потребителей услуг, удовлетворенных условиями пребывания в медицинской организации</a:t>
            </a:r>
            <a:r>
              <a:rPr lang="ru-RU" sz="1800" dirty="0" smtClean="0">
                <a:latin typeface="Cambria" pitchFamily="18" charset="0"/>
              </a:rPr>
              <a:t/>
            </a:r>
            <a:br>
              <a:rPr lang="ru-RU" sz="1800" dirty="0" smtClean="0">
                <a:latin typeface="Cambria" pitchFamily="18" charset="0"/>
              </a:rPr>
            </a:br>
            <a:r>
              <a:rPr lang="ru-RU" sz="1800" i="1" dirty="0" smtClean="0">
                <a:latin typeface="Cambria" pitchFamily="18" charset="0"/>
              </a:rPr>
              <a:t> </a:t>
            </a:r>
            <a:r>
              <a:rPr lang="ru-RU" sz="1800" dirty="0" smtClean="0">
                <a:latin typeface="Cambria" pitchFamily="18" charset="0"/>
              </a:rPr>
              <a:t/>
            </a:r>
            <a:br>
              <a:rPr lang="ru-RU" sz="1800" dirty="0" smtClean="0">
                <a:latin typeface="Cambria" pitchFamily="18" charset="0"/>
              </a:rPr>
            </a:br>
            <a:r>
              <a:rPr lang="ru-RU" sz="1300" i="1" dirty="0" smtClean="0">
                <a:effectLst/>
                <a:latin typeface="Cambria" pitchFamily="18" charset="0"/>
              </a:rPr>
              <a:t>Диаграмма  2.1.С.</a:t>
            </a:r>
            <a:r>
              <a:rPr lang="ru-RU" sz="1300" dirty="0" smtClean="0">
                <a:effectLst/>
              </a:rPr>
              <a:t/>
            </a:r>
            <a:br>
              <a:rPr lang="ru-RU" sz="1300" dirty="0" smtClean="0">
                <a:effectLst/>
              </a:rPr>
            </a:br>
            <a:endParaRPr lang="ru-RU" sz="1300" dirty="0">
              <a:effectLst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341438"/>
          <a:ext cx="8229600" cy="46656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864096"/>
          </a:xfrm>
        </p:spPr>
        <p:txBody>
          <a:bodyPr>
            <a:normAutofit fontScale="90000"/>
          </a:bodyPr>
          <a:lstStyle/>
          <a:p>
            <a:pPr algn="r"/>
            <a:r>
              <a:rPr lang="ru-RU" sz="1800" dirty="0" smtClean="0">
                <a:latin typeface="Cambria" pitchFamily="18" charset="0"/>
              </a:rPr>
              <a:t/>
            </a:r>
            <a:br>
              <a:rPr lang="ru-RU" sz="1800" dirty="0" smtClean="0">
                <a:latin typeface="Cambria" pitchFamily="18" charset="0"/>
              </a:rPr>
            </a:br>
            <a:r>
              <a:rPr lang="ru-RU" sz="1800" dirty="0" smtClean="0">
                <a:latin typeface="Cambria" pitchFamily="18" charset="0"/>
              </a:rPr>
              <a:t/>
            </a:r>
            <a:br>
              <a:rPr lang="ru-RU" sz="1800" dirty="0" smtClean="0">
                <a:latin typeface="Cambria" pitchFamily="18" charset="0"/>
              </a:rPr>
            </a:br>
            <a:r>
              <a:rPr lang="ru-RU" sz="1800" dirty="0" smtClean="0">
                <a:latin typeface="Cambria" pitchFamily="18" charset="0"/>
              </a:rPr>
              <a:t>Доля </a:t>
            </a:r>
            <a:r>
              <a:rPr lang="ru-RU" sz="1800" dirty="0" smtClean="0">
                <a:latin typeface="Cambria" pitchFamily="18" charset="0"/>
              </a:rPr>
              <a:t>потребителей услуг, удовлетворенных питанием в медицинской организации</a:t>
            </a:r>
            <a:br>
              <a:rPr lang="ru-RU" sz="1800" dirty="0" smtClean="0">
                <a:latin typeface="Cambria" pitchFamily="18" charset="0"/>
              </a:rPr>
            </a:br>
            <a:r>
              <a:rPr lang="ru-RU" sz="1800" dirty="0" smtClean="0">
                <a:latin typeface="Cambria" pitchFamily="18" charset="0"/>
              </a:rPr>
              <a:t> </a:t>
            </a:r>
            <a:br>
              <a:rPr lang="ru-RU" sz="1800" dirty="0" smtClean="0">
                <a:latin typeface="Cambria" pitchFamily="18" charset="0"/>
              </a:rPr>
            </a:br>
            <a:r>
              <a:rPr lang="ru-RU" sz="1300" i="1" dirty="0" smtClean="0">
                <a:effectLst/>
                <a:latin typeface="Cambria" pitchFamily="18" charset="0"/>
              </a:rPr>
              <a:t>Диаграмма 2.2.С.</a:t>
            </a:r>
            <a:r>
              <a:rPr lang="ru-RU" sz="1300" dirty="0" smtClean="0">
                <a:effectLst/>
                <a:latin typeface="Cambria" pitchFamily="18" charset="0"/>
              </a:rPr>
              <a:t/>
            </a:r>
            <a:br>
              <a:rPr lang="ru-RU" sz="1300" dirty="0" smtClean="0">
                <a:effectLst/>
                <a:latin typeface="Cambria" pitchFamily="18" charset="0"/>
              </a:rPr>
            </a:br>
            <a:endParaRPr lang="ru-RU" sz="1300" dirty="0">
              <a:effectLst/>
              <a:latin typeface="Cambria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908720"/>
          <a:ext cx="8147248" cy="50983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994122"/>
          </a:xfrm>
        </p:spPr>
        <p:txBody>
          <a:bodyPr>
            <a:normAutofit fontScale="90000"/>
          </a:bodyPr>
          <a:lstStyle/>
          <a:p>
            <a:pPr algn="r"/>
            <a:r>
              <a:rPr lang="ru-RU" sz="1800" i="1" dirty="0" smtClean="0">
                <a:latin typeface="Cambria" pitchFamily="18" charset="0"/>
              </a:rPr>
              <a:t/>
            </a:r>
            <a:br>
              <a:rPr lang="ru-RU" sz="1800" i="1" dirty="0" smtClean="0">
                <a:latin typeface="Cambria" pitchFamily="18" charset="0"/>
              </a:rPr>
            </a:br>
            <a:r>
              <a:rPr lang="ru-RU" sz="1800" i="1" dirty="0" smtClean="0">
                <a:latin typeface="Cambria" pitchFamily="18" charset="0"/>
              </a:rPr>
              <a:t>Доля </a:t>
            </a:r>
            <a:r>
              <a:rPr lang="ru-RU" sz="1800" i="1" dirty="0" smtClean="0">
                <a:latin typeface="Cambria" pitchFamily="18" charset="0"/>
              </a:rPr>
              <a:t>потребителей услуг, у которых во время пребывания в стационаре не возникла необходимость оплачивать назначенные диагностические исследования за свой счет</a:t>
            </a:r>
            <a:r>
              <a:rPr lang="ru-RU" sz="2000" dirty="0" smtClean="0">
                <a:latin typeface="Cambria" pitchFamily="18" charset="0"/>
              </a:rPr>
              <a:t/>
            </a:r>
            <a:br>
              <a:rPr lang="ru-RU" sz="2000" dirty="0" smtClean="0">
                <a:latin typeface="Cambria" pitchFamily="18" charset="0"/>
              </a:rPr>
            </a:br>
            <a:r>
              <a:rPr lang="ru-RU" sz="2000" i="1" dirty="0" smtClean="0">
                <a:latin typeface="Cambria" pitchFamily="18" charset="0"/>
              </a:rPr>
              <a:t> </a:t>
            </a:r>
            <a:r>
              <a:rPr lang="ru-RU" sz="2000" dirty="0" smtClean="0">
                <a:latin typeface="Cambria" pitchFamily="18" charset="0"/>
              </a:rPr>
              <a:t/>
            </a:r>
            <a:br>
              <a:rPr lang="ru-RU" sz="2000" dirty="0" smtClean="0">
                <a:latin typeface="Cambria" pitchFamily="18" charset="0"/>
              </a:rPr>
            </a:br>
            <a:r>
              <a:rPr lang="ru-RU" sz="1300" i="1" dirty="0" smtClean="0">
                <a:latin typeface="Cambria" pitchFamily="18" charset="0"/>
              </a:rPr>
              <a:t>Диаграмма 2.3.С. </a:t>
            </a:r>
            <a:r>
              <a:rPr lang="ru-RU" sz="1300" dirty="0" smtClean="0"/>
              <a:t/>
            </a:r>
            <a:br>
              <a:rPr lang="ru-RU" sz="1300" dirty="0" smtClean="0"/>
            </a:br>
            <a:endParaRPr lang="ru-RU" sz="13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052736"/>
          <a:ext cx="8229600" cy="50734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pPr algn="r"/>
            <a:r>
              <a:rPr lang="ru-RU" sz="1800" i="1" dirty="0" smtClean="0">
                <a:latin typeface="Cambria" pitchFamily="18" charset="0"/>
              </a:rPr>
              <a:t/>
            </a:r>
            <a:br>
              <a:rPr lang="ru-RU" sz="1800" i="1" dirty="0" smtClean="0">
                <a:latin typeface="Cambria" pitchFamily="18" charset="0"/>
              </a:rPr>
            </a:br>
            <a:r>
              <a:rPr lang="ru-RU" sz="1800" i="1" dirty="0" smtClean="0">
                <a:latin typeface="Cambria" pitchFamily="18" charset="0"/>
              </a:rPr>
              <a:t/>
            </a:r>
            <a:br>
              <a:rPr lang="ru-RU" sz="1800" i="1" dirty="0" smtClean="0">
                <a:latin typeface="Cambria" pitchFamily="18" charset="0"/>
              </a:rPr>
            </a:br>
            <a:r>
              <a:rPr lang="ru-RU" sz="1800" i="1" dirty="0" smtClean="0">
                <a:latin typeface="Cambria" pitchFamily="18" charset="0"/>
              </a:rPr>
              <a:t>Доля </a:t>
            </a:r>
            <a:r>
              <a:rPr lang="ru-RU" sz="1800" i="1" dirty="0" smtClean="0">
                <a:latin typeface="Cambria" pitchFamily="18" charset="0"/>
              </a:rPr>
              <a:t>потребителей услуг, у которых во время пребывания в стационаре не возникла необходимость оплачивать назначенные лекарственные средства за свой счет</a:t>
            </a:r>
            <a:r>
              <a:rPr lang="ru-RU" sz="1800" dirty="0" smtClean="0">
                <a:latin typeface="Cambria" pitchFamily="18" charset="0"/>
              </a:rPr>
              <a:t/>
            </a:r>
            <a:br>
              <a:rPr lang="ru-RU" sz="1800" dirty="0" smtClean="0">
                <a:latin typeface="Cambria" pitchFamily="18" charset="0"/>
              </a:rPr>
            </a:br>
            <a:r>
              <a:rPr lang="ru-RU" sz="1800" i="1" dirty="0" smtClean="0">
                <a:latin typeface="Cambria" pitchFamily="18" charset="0"/>
              </a:rPr>
              <a:t> </a:t>
            </a:r>
            <a:r>
              <a:rPr lang="ru-RU" sz="1800" dirty="0" smtClean="0">
                <a:latin typeface="Cambria" pitchFamily="18" charset="0"/>
              </a:rPr>
              <a:t/>
            </a:r>
            <a:br>
              <a:rPr lang="ru-RU" sz="1800" dirty="0" smtClean="0">
                <a:latin typeface="Cambria" pitchFamily="18" charset="0"/>
              </a:rPr>
            </a:br>
            <a:r>
              <a:rPr lang="ru-RU" sz="1300" i="1" dirty="0" smtClean="0">
                <a:latin typeface="Cambria" pitchFamily="18" charset="0"/>
              </a:rPr>
              <a:t>Диаграмма 2.4.С.</a:t>
            </a:r>
            <a:r>
              <a:rPr lang="ru-RU" sz="1300" dirty="0" smtClean="0"/>
              <a:t/>
            </a:r>
            <a:br>
              <a:rPr lang="ru-RU" sz="1300" dirty="0" smtClean="0"/>
            </a:br>
            <a:endParaRPr lang="ru-RU" sz="13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124744"/>
          <a:ext cx="8147248" cy="50014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003232" cy="1412776"/>
          </a:xfrm>
        </p:spPr>
        <p:txBody>
          <a:bodyPr>
            <a:normAutofit/>
          </a:bodyPr>
          <a:lstStyle/>
          <a:p>
            <a:pPr lvl="1" algn="r"/>
            <a:r>
              <a:rPr lang="ru-RU" sz="1700" i="1" dirty="0">
                <a:latin typeface="Cambria" pitchFamily="18" charset="0"/>
              </a:rPr>
              <a:t>Доля потребителей услуг с ограниченными возможностями здоровья, удовлетворенных условиями пребывания в медицинской организации</a:t>
            </a:r>
            <a:r>
              <a:rPr lang="ru-RU" sz="2000" dirty="0">
                <a:latin typeface="Cambria" pitchFamily="18" charset="0"/>
              </a:rPr>
              <a:t/>
            </a:r>
            <a:br>
              <a:rPr lang="ru-RU" sz="2000" dirty="0">
                <a:latin typeface="Cambria" pitchFamily="18" charset="0"/>
              </a:rPr>
            </a:br>
            <a:r>
              <a:rPr lang="ru-RU" sz="2000" b="1" dirty="0">
                <a:latin typeface="Cambria" pitchFamily="18" charset="0"/>
              </a:rPr>
              <a:t> </a:t>
            </a:r>
            <a:r>
              <a:rPr lang="ru-RU" sz="2000" dirty="0">
                <a:latin typeface="Cambria" pitchFamily="18" charset="0"/>
              </a:rPr>
              <a:t/>
            </a:r>
            <a:br>
              <a:rPr lang="ru-RU" sz="2000" dirty="0">
                <a:latin typeface="Cambria" pitchFamily="18" charset="0"/>
              </a:rPr>
            </a:br>
            <a:r>
              <a:rPr lang="ru-RU" sz="1300" i="1" dirty="0">
                <a:latin typeface="Cambria" pitchFamily="18" charset="0"/>
              </a:rPr>
              <a:t>Диаграмма 2.5.С.</a:t>
            </a:r>
            <a:r>
              <a:rPr lang="ru-RU" sz="1300" dirty="0"/>
              <a:t/>
            </a:r>
            <a:br>
              <a:rPr lang="ru-RU" sz="1300" dirty="0"/>
            </a:br>
            <a:endParaRPr lang="ru-RU" sz="13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196751"/>
          <a:ext cx="8075240" cy="48103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ru-RU" sz="1800" dirty="0" smtClean="0">
                <a:latin typeface="Cambria" pitchFamily="18" charset="0"/>
              </a:rPr>
              <a:t/>
            </a:r>
            <a:br>
              <a:rPr lang="ru-RU" sz="1800" dirty="0" smtClean="0">
                <a:latin typeface="Cambria" pitchFamily="18" charset="0"/>
              </a:rPr>
            </a:br>
            <a:r>
              <a:rPr lang="ru-RU" sz="1800" dirty="0" smtClean="0">
                <a:latin typeface="Cambria" pitchFamily="18" charset="0"/>
              </a:rPr>
              <a:t>Средний </a:t>
            </a:r>
            <a:r>
              <a:rPr lang="ru-RU" sz="1800" dirty="0" smtClean="0">
                <a:latin typeface="Cambria" pitchFamily="18" charset="0"/>
              </a:rPr>
              <a:t>срок ожидания плановой госпитализации с момента получения направления на плановую госпитализацию</a:t>
            </a:r>
            <a:br>
              <a:rPr lang="ru-RU" sz="1800" dirty="0" smtClean="0">
                <a:latin typeface="Cambria" pitchFamily="18" charset="0"/>
              </a:rPr>
            </a:br>
            <a:r>
              <a:rPr lang="ru-RU" sz="1800" dirty="0" smtClean="0">
                <a:latin typeface="Cambria" pitchFamily="18" charset="0"/>
              </a:rPr>
              <a:t/>
            </a:r>
            <a:br>
              <a:rPr lang="ru-RU" sz="1800" dirty="0" smtClean="0">
                <a:latin typeface="Cambria" pitchFamily="18" charset="0"/>
              </a:rPr>
            </a:br>
            <a:r>
              <a:rPr lang="ru-RU" sz="1300" dirty="0" smtClean="0">
                <a:latin typeface="Cambria" pitchFamily="18" charset="0"/>
              </a:rPr>
              <a:t>Диаграмма </a:t>
            </a:r>
            <a:r>
              <a:rPr lang="ru-RU" sz="1300" dirty="0" smtClean="0">
                <a:latin typeface="Cambria" pitchFamily="18" charset="0"/>
              </a:rPr>
              <a:t>3.2.С.</a:t>
            </a:r>
            <a:r>
              <a:rPr lang="ru-RU" sz="1300" dirty="0" smtClean="0"/>
              <a:t/>
            </a:r>
            <a:br>
              <a:rPr lang="ru-RU" sz="1300" dirty="0" smtClean="0"/>
            </a:br>
            <a:endParaRPr lang="ru-RU" sz="13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611560" y="1340768"/>
          <a:ext cx="7848872" cy="51330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152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ru-RU" sz="1600" i="1" dirty="0" smtClean="0">
                <a:latin typeface="Cambria" pitchFamily="18" charset="0"/>
              </a:rPr>
              <a:t/>
            </a:r>
            <a:br>
              <a:rPr lang="ru-RU" sz="1600" i="1" dirty="0" smtClean="0">
                <a:latin typeface="Cambria" pitchFamily="18" charset="0"/>
              </a:rPr>
            </a:br>
            <a:r>
              <a:rPr lang="ru-RU" sz="1800" i="1" dirty="0" smtClean="0">
                <a:latin typeface="Cambria" pitchFamily="18" charset="0"/>
              </a:rPr>
              <a:t>Доля </a:t>
            </a:r>
            <a:r>
              <a:rPr lang="ru-RU" sz="1800" i="1" dirty="0" smtClean="0">
                <a:latin typeface="Cambria" pitchFamily="18" charset="0"/>
              </a:rPr>
              <a:t>потребителей услуг, положительно оценивающих доброжелательность и вежливость работников медицинской организации</a:t>
            </a:r>
            <a:r>
              <a:rPr lang="ru-RU" sz="1600" dirty="0" smtClean="0">
                <a:latin typeface="Cambria" pitchFamily="18" charset="0"/>
              </a:rPr>
              <a:t/>
            </a:r>
            <a:br>
              <a:rPr lang="ru-RU" sz="1600" dirty="0" smtClean="0">
                <a:latin typeface="Cambria" pitchFamily="18" charset="0"/>
              </a:rPr>
            </a:br>
            <a:r>
              <a:rPr lang="ru-RU" sz="1600" dirty="0" smtClean="0">
                <a:latin typeface="Cambria" pitchFamily="18" charset="0"/>
              </a:rPr>
              <a:t> </a:t>
            </a:r>
            <a:br>
              <a:rPr lang="ru-RU" sz="1600" dirty="0" smtClean="0">
                <a:latin typeface="Cambria" pitchFamily="18" charset="0"/>
              </a:rPr>
            </a:br>
            <a:r>
              <a:rPr lang="ru-RU" sz="1300" i="1" dirty="0" smtClean="0">
                <a:latin typeface="Cambria" pitchFamily="18" charset="0"/>
              </a:rPr>
              <a:t>Диаграмма 4.1.С.</a:t>
            </a:r>
            <a:r>
              <a:rPr lang="ru-RU" sz="1300" dirty="0" smtClean="0"/>
              <a:t/>
            </a:r>
            <a:br>
              <a:rPr lang="ru-RU" sz="1300" dirty="0" smtClean="0"/>
            </a:br>
            <a:endParaRPr lang="ru-RU" sz="13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755576" y="1268760"/>
          <a:ext cx="7704856" cy="52050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/>
              <a:t>КРИТЕРИИ ОЦЕНКИ КАЧЕСТВА ОКАЗАНИЯ УСЛУГ МЕДИЦИНСКИМИ </a:t>
            </a:r>
            <a:r>
              <a:rPr lang="ru-RU" sz="2800" dirty="0" smtClean="0"/>
              <a:t>ОРГАНИЗАЦИЯМИ: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229600" cy="4983832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sz="2400" b="1" i="1" dirty="0" smtClean="0">
                <a:latin typeface="Cambria" pitchFamily="18" charset="0"/>
              </a:rPr>
              <a:t>Открытость </a:t>
            </a:r>
            <a:r>
              <a:rPr lang="ru-RU" sz="2400" b="1" i="1" dirty="0" smtClean="0">
                <a:latin typeface="Cambria" pitchFamily="18" charset="0"/>
              </a:rPr>
              <a:t>и доступность информации о медицинской </a:t>
            </a:r>
            <a:r>
              <a:rPr lang="ru-RU" sz="2400" b="1" i="1" dirty="0" smtClean="0">
                <a:latin typeface="Cambria" pitchFamily="18" charset="0"/>
              </a:rPr>
              <a:t>организации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i="1" dirty="0" smtClean="0">
                <a:latin typeface="Cambria" pitchFamily="18" charset="0"/>
              </a:rPr>
              <a:t>Комфортность условий предоставления медицинских услуг и доступность их получения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i="1" dirty="0" smtClean="0">
                <a:latin typeface="Cambria" pitchFamily="18" charset="0"/>
              </a:rPr>
              <a:t>Время </a:t>
            </a:r>
            <a:r>
              <a:rPr lang="ru-RU" sz="2400" b="1" i="1" dirty="0" smtClean="0">
                <a:latin typeface="Cambria" pitchFamily="18" charset="0"/>
              </a:rPr>
              <a:t>ожидания предоставления медицинской </a:t>
            </a:r>
            <a:r>
              <a:rPr lang="ru-RU" sz="2400" b="1" i="1" dirty="0" smtClean="0">
                <a:latin typeface="Cambria" pitchFamily="18" charset="0"/>
              </a:rPr>
              <a:t>услуги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i="1" dirty="0" smtClean="0">
                <a:latin typeface="Cambria" pitchFamily="18" charset="0"/>
              </a:rPr>
              <a:t>Доброжелательность</a:t>
            </a:r>
            <a:r>
              <a:rPr lang="ru-RU" sz="2400" b="1" i="1" dirty="0" smtClean="0">
                <a:latin typeface="Cambria" pitchFamily="18" charset="0"/>
              </a:rPr>
              <a:t>, вежливость и компетентность работников медицинской </a:t>
            </a:r>
            <a:r>
              <a:rPr lang="ru-RU" sz="2400" b="1" i="1" dirty="0" smtClean="0">
                <a:latin typeface="Cambria" pitchFamily="18" charset="0"/>
              </a:rPr>
              <a:t>организации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400" b="1" i="1" dirty="0" smtClean="0">
                <a:latin typeface="Cambria" pitchFamily="18" charset="0"/>
              </a:rPr>
              <a:t>Степень удовлетворенности </a:t>
            </a:r>
            <a:r>
              <a:rPr lang="ru-RU" sz="2400" b="1" i="1" dirty="0" smtClean="0">
                <a:latin typeface="Cambria" pitchFamily="18" charset="0"/>
              </a:rPr>
              <a:t>оказанными услугами в медицинской организации</a:t>
            </a:r>
            <a:endParaRPr lang="ru-RU" sz="2400" dirty="0" smtClean="0">
              <a:latin typeface="Cambria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ru-RU" sz="2400" b="1" i="1" dirty="0" smtClean="0"/>
          </a:p>
          <a:p>
            <a:pPr marL="514350" indent="-514350">
              <a:buFont typeface="+mj-lt"/>
              <a:buAutoNum type="arabicPeriod"/>
            </a:pP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87208" cy="1143000"/>
          </a:xfrm>
        </p:spPr>
        <p:txBody>
          <a:bodyPr>
            <a:normAutofit fontScale="90000"/>
          </a:bodyPr>
          <a:lstStyle/>
          <a:p>
            <a:pPr algn="r"/>
            <a:r>
              <a:rPr lang="ru-RU" sz="1800" i="1" dirty="0" smtClean="0">
                <a:latin typeface="Cambria" pitchFamily="18" charset="0"/>
              </a:rPr>
              <a:t/>
            </a:r>
            <a:br>
              <a:rPr lang="ru-RU" sz="1800" i="1" dirty="0" smtClean="0">
                <a:latin typeface="Cambria" pitchFamily="18" charset="0"/>
              </a:rPr>
            </a:br>
            <a:r>
              <a:rPr lang="ru-RU" sz="1800" i="1" dirty="0" smtClean="0">
                <a:latin typeface="Cambria" pitchFamily="18" charset="0"/>
              </a:rPr>
              <a:t/>
            </a:r>
            <a:br>
              <a:rPr lang="ru-RU" sz="1800" i="1" dirty="0" smtClean="0">
                <a:latin typeface="Cambria" pitchFamily="18" charset="0"/>
              </a:rPr>
            </a:br>
            <a:r>
              <a:rPr lang="ru-RU" sz="1800" i="1" dirty="0" smtClean="0">
                <a:latin typeface="Cambria" pitchFamily="18" charset="0"/>
              </a:rPr>
              <a:t>Доля </a:t>
            </a:r>
            <a:r>
              <a:rPr lang="ru-RU" sz="1800" i="1" dirty="0" smtClean="0">
                <a:latin typeface="Cambria" pitchFamily="18" charset="0"/>
              </a:rPr>
              <a:t>потребителей услуг, положительно оценивающих компетентность работников медицинской организации</a:t>
            </a:r>
            <a:r>
              <a:rPr lang="ru-RU" sz="1800" dirty="0" smtClean="0">
                <a:latin typeface="Cambria" pitchFamily="18" charset="0"/>
              </a:rPr>
              <a:t/>
            </a:r>
            <a:br>
              <a:rPr lang="ru-RU" sz="1800" dirty="0" smtClean="0">
                <a:latin typeface="Cambria" pitchFamily="18" charset="0"/>
              </a:rPr>
            </a:br>
            <a:r>
              <a:rPr lang="ru-RU" sz="1800" dirty="0" smtClean="0">
                <a:latin typeface="Cambria" pitchFamily="18" charset="0"/>
              </a:rPr>
              <a:t> </a:t>
            </a:r>
            <a:br>
              <a:rPr lang="ru-RU" sz="1800" dirty="0" smtClean="0">
                <a:latin typeface="Cambria" pitchFamily="18" charset="0"/>
              </a:rPr>
            </a:br>
            <a:r>
              <a:rPr lang="ru-RU" sz="1300" i="1" dirty="0" smtClean="0">
                <a:latin typeface="Cambria" pitchFamily="18" charset="0"/>
              </a:rPr>
              <a:t>Диаграмма 4.2.С.</a:t>
            </a:r>
            <a:r>
              <a:rPr lang="ru-RU" sz="1300" dirty="0" smtClean="0"/>
              <a:t/>
            </a:r>
            <a:br>
              <a:rPr lang="ru-RU" sz="1300" dirty="0" smtClean="0"/>
            </a:br>
            <a:endParaRPr lang="ru-RU" sz="13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67544" y="1268760"/>
          <a:ext cx="7920880" cy="51616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7931224" cy="936104"/>
          </a:xfrm>
        </p:spPr>
        <p:txBody>
          <a:bodyPr>
            <a:normAutofit/>
          </a:bodyPr>
          <a:lstStyle/>
          <a:p>
            <a:pPr algn="r"/>
            <a:r>
              <a:rPr lang="ru-RU" sz="1700" i="1" dirty="0" smtClean="0">
                <a:latin typeface="Cambria" pitchFamily="18" charset="0"/>
              </a:rPr>
              <a:t>Доля потребителей услуг, удовлетворенных оказанными услугами</a:t>
            </a:r>
            <a:r>
              <a:rPr lang="ru-RU" sz="1800" dirty="0" smtClean="0">
                <a:latin typeface="Cambria" pitchFamily="18" charset="0"/>
              </a:rPr>
              <a:t/>
            </a:r>
            <a:br>
              <a:rPr lang="ru-RU" sz="1800" dirty="0" smtClean="0">
                <a:latin typeface="Cambria" pitchFamily="18" charset="0"/>
              </a:rPr>
            </a:br>
            <a:r>
              <a:rPr lang="ru-RU" sz="1800" dirty="0" smtClean="0">
                <a:latin typeface="Cambria" pitchFamily="18" charset="0"/>
              </a:rPr>
              <a:t>		</a:t>
            </a:r>
            <a:br>
              <a:rPr lang="ru-RU" sz="1800" dirty="0" smtClean="0">
                <a:latin typeface="Cambria" pitchFamily="18" charset="0"/>
              </a:rPr>
            </a:br>
            <a:r>
              <a:rPr lang="ru-RU" sz="1200" i="1" dirty="0" smtClean="0">
                <a:latin typeface="Cambria" pitchFamily="18" charset="0"/>
              </a:rPr>
              <a:t>Диаграмма 5.1.С.</a:t>
            </a:r>
            <a:endParaRPr lang="ru-RU" sz="1200" dirty="0">
              <a:latin typeface="Cambria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124744"/>
          <a:ext cx="8147248" cy="50014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260648"/>
            <a:ext cx="7715200" cy="1143000"/>
          </a:xfrm>
        </p:spPr>
        <p:txBody>
          <a:bodyPr>
            <a:normAutofit/>
          </a:bodyPr>
          <a:lstStyle/>
          <a:p>
            <a:pPr lvl="1" algn="r"/>
            <a:r>
              <a:rPr lang="ru-RU" sz="1600" i="1" dirty="0">
                <a:latin typeface="Cambria" pitchFamily="18" charset="0"/>
              </a:rPr>
              <a:t>Доля потребителей услуг, готовых рекомендовать медицинскую организацию для получения медицинской помощи</a:t>
            </a:r>
            <a:r>
              <a:rPr lang="ru-RU" sz="1600" dirty="0">
                <a:latin typeface="Cambria" pitchFamily="18" charset="0"/>
              </a:rPr>
              <a:t/>
            </a:r>
            <a:br>
              <a:rPr lang="ru-RU" sz="1600" dirty="0">
                <a:latin typeface="Cambria" pitchFamily="18" charset="0"/>
              </a:rPr>
            </a:br>
            <a:r>
              <a:rPr lang="ru-RU" b="1" dirty="0">
                <a:latin typeface="Cambria" pitchFamily="18" charset="0"/>
              </a:rPr>
              <a:t> </a:t>
            </a:r>
            <a:r>
              <a:rPr lang="ru-RU" sz="1600" dirty="0">
                <a:latin typeface="Cambria" pitchFamily="18" charset="0"/>
              </a:rPr>
              <a:t/>
            </a:r>
            <a:br>
              <a:rPr lang="ru-RU" sz="1600" dirty="0">
                <a:latin typeface="Cambria" pitchFamily="18" charset="0"/>
              </a:rPr>
            </a:br>
            <a:r>
              <a:rPr lang="ru-RU" sz="1200" i="1" dirty="0">
                <a:latin typeface="Cambria" pitchFamily="18" charset="0"/>
              </a:rPr>
              <a:t>Диаграмма 5.2.С</a:t>
            </a:r>
            <a:r>
              <a:rPr lang="ru-RU" sz="1200" i="1" dirty="0" smtClean="0">
                <a:latin typeface="Cambria" pitchFamily="18" charset="0"/>
              </a:rPr>
              <a:t>.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611560" y="1340768"/>
          <a:ext cx="7776864" cy="51330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59216" cy="1143000"/>
          </a:xfrm>
        </p:spPr>
        <p:txBody>
          <a:bodyPr>
            <a:normAutofit fontScale="90000"/>
          </a:bodyPr>
          <a:lstStyle/>
          <a:p>
            <a:pPr lvl="1" algn="r"/>
            <a:r>
              <a:rPr lang="ru-RU" i="1" dirty="0">
                <a:latin typeface="Cambria" pitchFamily="18" charset="0"/>
              </a:rPr>
              <a:t>Доля потребителей услуг, удовлетворенных действиями персонала медицинской организации по уходу  </a:t>
            </a:r>
            <a:r>
              <a:rPr lang="ru-RU" sz="1600" dirty="0">
                <a:latin typeface="Cambria" pitchFamily="18" charset="0"/>
              </a:rPr>
              <a:t/>
            </a:r>
            <a:br>
              <a:rPr lang="ru-RU" sz="1600" dirty="0">
                <a:latin typeface="Cambria" pitchFamily="18" charset="0"/>
              </a:rPr>
            </a:br>
            <a:r>
              <a:rPr lang="ru-RU" b="1" dirty="0">
                <a:latin typeface="Cambria" pitchFamily="18" charset="0"/>
              </a:rPr>
              <a:t> </a:t>
            </a:r>
            <a:r>
              <a:rPr lang="ru-RU" sz="1600" dirty="0">
                <a:latin typeface="Cambria" pitchFamily="18" charset="0"/>
              </a:rPr>
              <a:t/>
            </a:r>
            <a:br>
              <a:rPr lang="ru-RU" sz="1600" dirty="0">
                <a:latin typeface="Cambria" pitchFamily="18" charset="0"/>
              </a:rPr>
            </a:br>
            <a:r>
              <a:rPr lang="ru-RU" sz="1200" i="1" dirty="0">
                <a:latin typeface="Cambria" pitchFamily="18" charset="0"/>
              </a:rPr>
              <a:t>Диаграмма 5.3.С.</a:t>
            </a:r>
            <a:r>
              <a:rPr lang="ru-RU" sz="1600" dirty="0"/>
              <a:t/>
            </a:r>
            <a:br>
              <a:rPr lang="ru-RU" sz="1600" dirty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268760"/>
          <a:ext cx="8003232" cy="52050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2656"/>
            <a:ext cx="7467600" cy="648072"/>
          </a:xfrm>
        </p:spPr>
        <p:txBody>
          <a:bodyPr>
            <a:normAutofit/>
          </a:bodyPr>
          <a:lstStyle/>
          <a:p>
            <a:r>
              <a:rPr lang="ru-RU" sz="3200" b="0" dirty="0" smtClean="0">
                <a:latin typeface="Cambria" pitchFamily="18" charset="0"/>
              </a:rPr>
              <a:t>Основные выводы: </a:t>
            </a:r>
            <a:r>
              <a:rPr lang="ru-RU" sz="3200" b="0" i="1" dirty="0" smtClean="0">
                <a:latin typeface="Cambria" pitchFamily="18" charset="0"/>
              </a:rPr>
              <a:t>Стационар</a:t>
            </a:r>
            <a:endParaRPr lang="ru-RU" sz="3200" b="0" i="1" dirty="0">
              <a:latin typeface="Cambria" pitchFamily="18" charset="0"/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7467600" cy="5349208"/>
          </a:xfrm>
        </p:spPr>
        <p:txBody>
          <a:bodyPr>
            <a:normAutofit fontScale="92500"/>
          </a:bodyPr>
          <a:lstStyle/>
          <a:p>
            <a:pPr marL="624078" lvl="0" indent="-514350">
              <a:buFont typeface="+mj-lt"/>
              <a:buAutoNum type="arabicPeriod"/>
            </a:pPr>
            <a:r>
              <a:rPr lang="ru-RU" sz="1900" dirty="0" smtClean="0">
                <a:latin typeface="Cambria" pitchFamily="18" charset="0"/>
              </a:rPr>
              <a:t>Более 70% пациентов стационаров удовлетворены качеством и полнотой информации о работе медицинской организации, доступной в помещениях. С другой стороны 90% заявили, что не заходили на официальный сайт медучреждения перед госпитализацией. Одним словом речь идет не о неудовлетворенности качеством и полнотой информации, размещенной на официальном сайте медицинской организации, а скорее о наличии привычных и устоявшихся способов получения информации перед </a:t>
            </a:r>
            <a:r>
              <a:rPr lang="ru-RU" sz="1900" dirty="0" smtClean="0">
                <a:latin typeface="Cambria" pitchFamily="18" charset="0"/>
              </a:rPr>
              <a:t>госпитализацией</a:t>
            </a:r>
          </a:p>
          <a:p>
            <a:pPr marL="624078" indent="-514350">
              <a:buFont typeface="+mj-lt"/>
              <a:buAutoNum type="arabicPeriod"/>
            </a:pPr>
            <a:r>
              <a:rPr lang="ru-RU" sz="1900" dirty="0" smtClean="0">
                <a:latin typeface="Cambria" pitchFamily="18" charset="0"/>
              </a:rPr>
              <a:t>Почти ¾ опрошенных удовлетворены условиями пребывания в стационаре, 83,5% респондентов удовлетворены питанием в медицинской организации.  Доля потребителей услуг, у которых во время пребывания в стационаре не возникла необходимость оплачивать назначенные диагностические исследования за свой счет, составила 86%, а количество пациентов, у которых во время пребывания в стационаре не возникала необходимость оплачивать назначенные лекарственные средства, составило более 90</a:t>
            </a:r>
            <a:r>
              <a:rPr lang="ru-RU" sz="1900" dirty="0" smtClean="0">
                <a:latin typeface="Cambria" pitchFamily="18" charset="0"/>
              </a:rPr>
              <a:t>%.</a:t>
            </a:r>
          </a:p>
          <a:p>
            <a:pPr marL="624078" indent="-514350">
              <a:buFont typeface="+mj-lt"/>
              <a:buAutoNum type="arabicPeriod"/>
            </a:pPr>
            <a:endParaRPr lang="ru-RU" sz="1900" dirty="0" smtClean="0">
              <a:latin typeface="Cambria" pitchFamily="18" charset="0"/>
            </a:endParaRPr>
          </a:p>
          <a:p>
            <a:pPr marL="624078" lvl="0" indent="-514350">
              <a:buFont typeface="+mj-lt"/>
              <a:buAutoNum type="arabicPeriod"/>
            </a:pPr>
            <a:endParaRPr lang="ru-RU" sz="1900" dirty="0" smtClean="0">
              <a:latin typeface="Cambria" pitchFamily="18" charset="0"/>
            </a:endParaRPr>
          </a:p>
          <a:p>
            <a:pPr marL="624078" indent="-514350">
              <a:buFont typeface="+mj-lt"/>
              <a:buAutoNum type="arabicPeriod"/>
            </a:pP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ru-RU" sz="3200" b="0" i="1" dirty="0" smtClean="0">
                <a:latin typeface="Cambria" pitchFamily="18" charset="0"/>
              </a:rPr>
              <a:t>Стационар</a:t>
            </a:r>
            <a:r>
              <a:rPr lang="ru-RU" sz="2700" i="1" dirty="0" smtClean="0">
                <a:latin typeface="Cambria" pitchFamily="18" charset="0"/>
              </a:rPr>
              <a:t>:</a:t>
            </a:r>
            <a:r>
              <a:rPr lang="ru-RU" sz="5400" i="1" dirty="0" smtClean="0">
                <a:latin typeface="Cambria" pitchFamily="18" charset="0"/>
              </a:rPr>
              <a:t> </a:t>
            </a:r>
            <a:r>
              <a:rPr lang="ru-RU" sz="2000" i="1" dirty="0" smtClean="0">
                <a:latin typeface="Cambria" pitchFamily="18" charset="0"/>
              </a:rPr>
              <a:t>основные выводы</a:t>
            </a:r>
            <a:endParaRPr lang="ru-RU" sz="2000" b="0" i="1" dirty="0">
              <a:latin typeface="Cambria" pitchFamily="18" charset="0"/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 marL="566928" lvl="0" indent="-457200">
              <a:buAutoNum type="arabicPeriod" startAt="3"/>
            </a:pPr>
            <a:r>
              <a:rPr lang="ru-RU" sz="1900" dirty="0" smtClean="0">
                <a:latin typeface="Cambria" pitchFamily="18" charset="0"/>
              </a:rPr>
              <a:t>Как </a:t>
            </a:r>
            <a:r>
              <a:rPr lang="ru-RU" sz="1900" dirty="0" smtClean="0">
                <a:latin typeface="Cambria" pitchFamily="18" charset="0"/>
              </a:rPr>
              <a:t>и в случае с медицинскими учреждениями амбулаторного типа мнение потребителей услуг с ограниченными возможностями здоровья, относительно условий пребывания в медицинской организации, разделилось почти поровну. Доля респондентов с ограниченными возможностями здоровья, удовлетворенных условиями пребывания в медицинской организации в целом по республике составила – 46%. В то же время свою неудовлетворенность высказали 54</a:t>
            </a:r>
            <a:r>
              <a:rPr lang="ru-RU" sz="1900" dirty="0" smtClean="0">
                <a:latin typeface="Cambria" pitchFamily="18" charset="0"/>
              </a:rPr>
              <a:t>%.</a:t>
            </a:r>
          </a:p>
          <a:p>
            <a:pPr marL="566928" indent="-457200">
              <a:buFont typeface="Wingdings 3"/>
              <a:buAutoNum type="arabicPeriod" startAt="3"/>
            </a:pPr>
            <a:r>
              <a:rPr lang="ru-RU" sz="1800" dirty="0" smtClean="0">
                <a:latin typeface="Cambria" pitchFamily="18" charset="0"/>
              </a:rPr>
              <a:t>Средний срок ожидания плановой госпитализации с момента получения направления на плановую госпитализацию 66% опрошенных респондентов составил половину или меньше половины установленного срока, то есть 15 дней.</a:t>
            </a:r>
            <a:r>
              <a:rPr lang="ru-RU" sz="1800" b="1" dirty="0" smtClean="0">
                <a:latin typeface="Cambria" pitchFamily="18" charset="0"/>
              </a:rPr>
              <a:t> </a:t>
            </a:r>
            <a:endParaRPr lang="ru-RU" sz="1800" b="1" dirty="0" smtClean="0">
              <a:latin typeface="Cambria" pitchFamily="18" charset="0"/>
            </a:endParaRPr>
          </a:p>
          <a:p>
            <a:pPr marL="566928" lvl="0" indent="-457200">
              <a:buFont typeface="Wingdings 3"/>
              <a:buAutoNum type="arabicPeriod" startAt="3"/>
            </a:pPr>
            <a:r>
              <a:rPr lang="ru-RU" sz="1800" dirty="0" smtClean="0">
                <a:latin typeface="Cambria" pitchFamily="18" charset="0"/>
              </a:rPr>
              <a:t>Доля потребителей услуг, положительно оценивших доброжелательность, вежливость и компетентностью работников медицинской организации, в среднем по республике составляет 94%. </a:t>
            </a:r>
          </a:p>
          <a:p>
            <a:pPr marL="566928" indent="-457200">
              <a:buFont typeface="Wingdings 3"/>
              <a:buAutoNum type="arabicPeriod" startAt="3"/>
            </a:pPr>
            <a:endParaRPr lang="ru-RU" sz="1800" dirty="0" smtClean="0">
              <a:latin typeface="Cambria" pitchFamily="18" charset="0"/>
            </a:endParaRPr>
          </a:p>
          <a:p>
            <a:pPr marL="566928" lvl="0" indent="-457200">
              <a:buAutoNum type="arabicPeriod" startAt="3"/>
            </a:pPr>
            <a:endParaRPr lang="ru-RU" sz="1900" dirty="0" smtClean="0">
              <a:latin typeface="Cambria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0" i="1" dirty="0" smtClean="0">
                <a:latin typeface="Cambria" pitchFamily="18" charset="0"/>
              </a:rPr>
              <a:t>Стационар: </a:t>
            </a:r>
            <a:r>
              <a:rPr lang="ru-RU" sz="1800" b="0" i="1" dirty="0" smtClean="0">
                <a:latin typeface="Cambria" pitchFamily="18" charset="0"/>
              </a:rPr>
              <a:t>основные выводы</a:t>
            </a:r>
            <a:endParaRPr lang="ru-RU" sz="1800" b="0" i="1" dirty="0">
              <a:latin typeface="Cambria" pitchFamily="18" charset="0"/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sz="quarter" idx="1"/>
          </p:nvPr>
        </p:nvSpPr>
        <p:spPr>
          <a:xfrm>
            <a:off x="457200" y="1556792"/>
            <a:ext cx="8229600" cy="4569371"/>
          </a:xfrm>
        </p:spPr>
        <p:txBody>
          <a:bodyPr/>
          <a:lstStyle/>
          <a:p>
            <a:pPr lvl="0">
              <a:buNone/>
            </a:pPr>
            <a:r>
              <a:rPr lang="ru-RU" sz="1800" dirty="0" smtClean="0">
                <a:latin typeface="Cambria" pitchFamily="18" charset="0"/>
              </a:rPr>
              <a:t>6. Доля </a:t>
            </a:r>
            <a:r>
              <a:rPr lang="ru-RU" sz="1800" dirty="0" smtClean="0">
                <a:latin typeface="Cambria" pitchFamily="18" charset="0"/>
              </a:rPr>
              <a:t>потребителей услуг, удовлетворенных оказанными услугами в целом по республике составила 94%. Готовы рекомендовать конкретный медицинский стационар для получения медицинской помощи 86% опрошенных респондентов. Удовлетворены действиями персонала медицинской организации по уходу 92% пациентов.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i="1" dirty="0" smtClean="0">
                <a:latin typeface="Cambria" pitchFamily="18" charset="0"/>
              </a:rPr>
              <a:t/>
            </a:r>
            <a:br>
              <a:rPr lang="ru-RU" sz="2000" i="1" dirty="0" smtClean="0">
                <a:latin typeface="Cambria" pitchFamily="18" charset="0"/>
              </a:rPr>
            </a:br>
            <a:r>
              <a:rPr lang="ru-RU" sz="2000" i="1" dirty="0" smtClean="0">
                <a:latin typeface="Cambria" pitchFamily="18" charset="0"/>
              </a:rPr>
              <a:t>Рейтинг </a:t>
            </a:r>
            <a:r>
              <a:rPr lang="ru-RU" sz="2000" dirty="0" smtClean="0">
                <a:latin typeface="Cambria" pitchFamily="18" charset="0"/>
              </a:rPr>
              <a:t/>
            </a:r>
            <a:br>
              <a:rPr lang="ru-RU" sz="2000" dirty="0" smtClean="0">
                <a:latin typeface="Cambria" pitchFamily="18" charset="0"/>
              </a:rPr>
            </a:br>
            <a:r>
              <a:rPr lang="ru-RU" sz="2000" i="1" dirty="0" smtClean="0">
                <a:latin typeface="Cambria" pitchFamily="18" charset="0"/>
              </a:rPr>
              <a:t>медицинских учреждений амбулаторного типа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692696"/>
          <a:ext cx="8229600" cy="5314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800" i="1" dirty="0" smtClean="0">
                <a:latin typeface="Cambria" pitchFamily="18" charset="0"/>
              </a:rPr>
              <a:t>Рейтинг </a:t>
            </a:r>
            <a:r>
              <a:rPr lang="ru-RU" sz="1800" dirty="0" smtClean="0">
                <a:latin typeface="Cambria" pitchFamily="18" charset="0"/>
              </a:rPr>
              <a:t/>
            </a:r>
            <a:br>
              <a:rPr lang="ru-RU" sz="1800" dirty="0" smtClean="0">
                <a:latin typeface="Cambria" pitchFamily="18" charset="0"/>
              </a:rPr>
            </a:br>
            <a:r>
              <a:rPr lang="ru-RU" sz="1800" i="1" dirty="0" smtClean="0">
                <a:latin typeface="Cambria" pitchFamily="18" charset="0"/>
              </a:rPr>
              <a:t>медицинских учреждений стационарного типа </a:t>
            </a:r>
            <a:endParaRPr lang="ru-RU" sz="1800" dirty="0">
              <a:latin typeface="Cambria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764704"/>
          <a:ext cx="8229600" cy="52423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720080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sz="1800" dirty="0" smtClean="0">
                <a:latin typeface="Cambria" pitchFamily="18" charset="0"/>
              </a:rPr>
              <a:t/>
            </a:r>
            <a:br>
              <a:rPr lang="ru-RU" sz="1800" dirty="0" smtClean="0">
                <a:latin typeface="Cambria" pitchFamily="18" charset="0"/>
              </a:rPr>
            </a:br>
            <a:r>
              <a:rPr lang="ru-RU" sz="1800" dirty="0" smtClean="0">
                <a:latin typeface="Cambria" pitchFamily="18" charset="0"/>
              </a:rPr>
              <a:t/>
            </a:r>
            <a:br>
              <a:rPr lang="ru-RU" sz="1800" dirty="0" smtClean="0">
                <a:latin typeface="Cambria" pitchFamily="18" charset="0"/>
              </a:rPr>
            </a:br>
            <a:r>
              <a:rPr lang="ru-RU" sz="1800" dirty="0" smtClean="0">
                <a:latin typeface="Cambria" pitchFamily="18" charset="0"/>
              </a:rPr>
              <a:t/>
            </a:r>
            <a:br>
              <a:rPr lang="ru-RU" sz="1800" dirty="0" smtClean="0">
                <a:latin typeface="Cambria" pitchFamily="18" charset="0"/>
              </a:rPr>
            </a:br>
            <a:r>
              <a:rPr lang="ru-RU" sz="1800" dirty="0" smtClean="0">
                <a:latin typeface="Cambria" pitchFamily="18" charset="0"/>
              </a:rPr>
              <a:t>СТАТГРУППИРОВАННЫЕ </a:t>
            </a:r>
            <a:r>
              <a:rPr lang="ru-RU" sz="1800" dirty="0" smtClean="0">
                <a:latin typeface="Cambria" pitchFamily="18" charset="0"/>
              </a:rPr>
              <a:t>ЭМПИРИЧЕСКИЕ МАТЕРИАЛЫ, НЕ ВОШЕДШИЕ В РЕЙТИНГОВЫЕ ПОКАЗАТЕЛИ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8229600" cy="5026563"/>
          </a:xfrm>
        </p:spPr>
        <p:txBody>
          <a:bodyPr/>
          <a:lstStyle/>
          <a:p>
            <a:pPr algn="ctr">
              <a:buNone/>
            </a:pPr>
            <a:r>
              <a:rPr lang="ru-RU" sz="1800" b="1" i="1" dirty="0" smtClean="0">
                <a:latin typeface="Cambria" pitchFamily="18" charset="0"/>
              </a:rPr>
              <a:t>Благодарили персонал медицинской организации за оказанные услуги</a:t>
            </a:r>
            <a:endParaRPr lang="ru-RU" sz="1800" dirty="0" smtClean="0">
              <a:latin typeface="Cambria" pitchFamily="18" charset="0"/>
            </a:endParaRPr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1043608" y="1556792"/>
          <a:ext cx="7488832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2561456"/>
          </a:xfrm>
        </p:spPr>
        <p:txBody>
          <a:bodyPr>
            <a:noAutofit/>
          </a:bodyPr>
          <a:lstStyle/>
          <a:p>
            <a:r>
              <a:rPr lang="ru-RU" sz="4400" i="1" cap="small" dirty="0" smtClean="0">
                <a:latin typeface="Cambria" pitchFamily="18" charset="0"/>
              </a:rPr>
              <a:t/>
            </a:r>
            <a:br>
              <a:rPr lang="ru-RU" sz="4400" i="1" cap="small" dirty="0" smtClean="0">
                <a:latin typeface="Cambria" pitchFamily="18" charset="0"/>
              </a:rPr>
            </a:br>
            <a:r>
              <a:rPr lang="ru-RU" sz="4400" i="1" cap="small" dirty="0" smtClean="0">
                <a:latin typeface="Cambria" pitchFamily="18" charset="0"/>
              </a:rPr>
              <a:t/>
            </a:r>
            <a:br>
              <a:rPr lang="ru-RU" sz="4400" i="1" cap="small" dirty="0" smtClean="0">
                <a:latin typeface="Cambria" pitchFamily="18" charset="0"/>
              </a:rPr>
            </a:br>
            <a:r>
              <a:rPr lang="ru-RU" sz="4400" i="1" cap="small" dirty="0" smtClean="0">
                <a:latin typeface="Cambria" pitchFamily="18" charset="0"/>
              </a:rPr>
              <a:t/>
            </a:r>
            <a:br>
              <a:rPr lang="ru-RU" sz="4400" i="1" cap="small" dirty="0" smtClean="0">
                <a:latin typeface="Cambria" pitchFamily="18" charset="0"/>
              </a:rPr>
            </a:br>
            <a:r>
              <a:rPr lang="ru-RU" sz="4400" i="1" cap="small" dirty="0" smtClean="0">
                <a:latin typeface="Cambria" pitchFamily="18" charset="0"/>
              </a:rPr>
              <a:t>МЕДИЦИНСКИЕ </a:t>
            </a:r>
            <a:r>
              <a:rPr lang="ru-RU" sz="4400" i="1" cap="small" dirty="0" smtClean="0">
                <a:latin typeface="Cambria" pitchFamily="18" charset="0"/>
              </a:rPr>
              <a:t>УЧРЕЖДЕНИЯ </a:t>
            </a:r>
            <a:r>
              <a:rPr lang="ru-RU" sz="4400" i="1" dirty="0" smtClean="0">
                <a:latin typeface="Cambria" pitchFamily="18" charset="0"/>
              </a:rPr>
              <a:t>АМБУЛАТОРНОГО </a:t>
            </a:r>
            <a:r>
              <a:rPr lang="ru-RU" sz="4400" i="1" cap="small" dirty="0" smtClean="0">
                <a:latin typeface="Cambria" pitchFamily="18" charset="0"/>
              </a:rPr>
              <a:t>ТИПА</a:t>
            </a:r>
            <a:r>
              <a:rPr lang="ru-RU" sz="4400" i="1" dirty="0" smtClean="0">
                <a:latin typeface="Cambria" pitchFamily="18" charset="0"/>
              </a:rPr>
              <a:t/>
            </a:r>
            <a:br>
              <a:rPr lang="ru-RU" sz="4400" i="1" dirty="0" smtClean="0">
                <a:latin typeface="Cambria" pitchFamily="18" charset="0"/>
              </a:rPr>
            </a:br>
            <a:endParaRPr lang="ru-RU" sz="44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pPr algn="ctr"/>
            <a:r>
              <a:rPr lang="ru-RU" sz="2000" i="1" dirty="0" smtClean="0">
                <a:latin typeface="Cambria" pitchFamily="18" charset="0"/>
              </a:rPr>
              <a:t/>
            </a:r>
            <a:br>
              <a:rPr lang="ru-RU" sz="2000" i="1" dirty="0" smtClean="0">
                <a:latin typeface="Cambria" pitchFamily="18" charset="0"/>
              </a:rPr>
            </a:br>
            <a:r>
              <a:rPr lang="ru-RU" sz="2000" i="1" dirty="0" smtClean="0">
                <a:latin typeface="Cambria" pitchFamily="18" charset="0"/>
              </a:rPr>
              <a:t>Кто </a:t>
            </a:r>
            <a:r>
              <a:rPr lang="ru-RU" sz="2000" i="1" dirty="0" smtClean="0">
                <a:latin typeface="Cambria" pitchFamily="18" charset="0"/>
              </a:rPr>
              <a:t>был инициатором благодарения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683568" y="1052736"/>
          <a:ext cx="7848872" cy="4607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8722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i="1" dirty="0" smtClean="0">
                <a:latin typeface="Cambria" pitchFamily="18" charset="0"/>
              </a:rPr>
              <a:t/>
            </a:r>
            <a:br>
              <a:rPr lang="ru-RU" sz="2700" i="1" dirty="0" smtClean="0">
                <a:latin typeface="Cambria" pitchFamily="18" charset="0"/>
              </a:rPr>
            </a:br>
            <a:r>
              <a:rPr lang="ru-RU" sz="2700" i="1" dirty="0" smtClean="0">
                <a:latin typeface="Cambria" pitchFamily="18" charset="0"/>
              </a:rPr>
              <a:t/>
            </a:r>
            <a:br>
              <a:rPr lang="ru-RU" sz="2700" i="1" dirty="0" smtClean="0">
                <a:latin typeface="Cambria" pitchFamily="18" charset="0"/>
              </a:rPr>
            </a:br>
            <a:r>
              <a:rPr lang="ru-RU" sz="2700" i="1" dirty="0" smtClean="0">
                <a:latin typeface="Cambria" pitchFamily="18" charset="0"/>
              </a:rPr>
              <a:t/>
            </a:r>
            <a:br>
              <a:rPr lang="ru-RU" sz="2700" i="1" dirty="0" smtClean="0">
                <a:latin typeface="Cambria" pitchFamily="18" charset="0"/>
              </a:rPr>
            </a:br>
            <a:r>
              <a:rPr lang="ru-RU" sz="2700" i="1" dirty="0" smtClean="0">
                <a:latin typeface="Cambria" pitchFamily="18" charset="0"/>
              </a:rPr>
              <a:t/>
            </a:r>
            <a:br>
              <a:rPr lang="ru-RU" sz="2700" i="1" dirty="0" smtClean="0">
                <a:latin typeface="Cambria" pitchFamily="18" charset="0"/>
              </a:rPr>
            </a:br>
            <a:r>
              <a:rPr lang="ru-RU" sz="2700" i="1" dirty="0" smtClean="0">
                <a:latin typeface="Cambria" pitchFamily="18" charset="0"/>
              </a:rPr>
              <a:t/>
            </a:r>
            <a:br>
              <a:rPr lang="ru-RU" sz="2700" i="1" dirty="0" smtClean="0">
                <a:latin typeface="Cambria" pitchFamily="18" charset="0"/>
              </a:rPr>
            </a:br>
            <a:r>
              <a:rPr lang="ru-RU" sz="2200" i="1" dirty="0" smtClean="0">
                <a:latin typeface="Cambria" pitchFamily="18" charset="0"/>
              </a:rPr>
              <a:t>Формы благодарения</a:t>
            </a:r>
            <a:br>
              <a:rPr lang="ru-RU" sz="2200" i="1" dirty="0" smtClean="0">
                <a:latin typeface="Cambria" pitchFamily="18" charset="0"/>
              </a:rPr>
            </a:br>
            <a:r>
              <a:rPr lang="ru-RU" sz="2200" b="1" i="1" dirty="0" smtClean="0">
                <a:latin typeface="Cambria" pitchFamily="18" charset="0"/>
              </a:rPr>
              <a:t>Амбулатория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827584" y="908720"/>
          <a:ext cx="7560840" cy="46808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31224" cy="634082"/>
          </a:xfrm>
        </p:spPr>
        <p:txBody>
          <a:bodyPr>
            <a:noAutofit/>
          </a:bodyPr>
          <a:lstStyle/>
          <a:p>
            <a:pPr algn="ctr"/>
            <a:r>
              <a:rPr lang="ru-RU" sz="2000" i="1" dirty="0" smtClean="0">
                <a:latin typeface="Cambria" pitchFamily="18" charset="0"/>
              </a:rPr>
              <a:t>Формы </a:t>
            </a:r>
            <a:r>
              <a:rPr lang="ru-RU" sz="2000" i="1" dirty="0" smtClean="0">
                <a:latin typeface="Cambria" pitchFamily="18" charset="0"/>
              </a:rPr>
              <a:t>благодарения</a:t>
            </a:r>
            <a:br>
              <a:rPr lang="ru-RU" sz="2000" i="1" dirty="0" smtClean="0">
                <a:latin typeface="Cambria" pitchFamily="18" charset="0"/>
              </a:rPr>
            </a:br>
            <a:r>
              <a:rPr lang="ru-RU" sz="2000" b="1" i="1" dirty="0" smtClean="0">
                <a:latin typeface="Cambria" pitchFamily="18" charset="0"/>
              </a:rPr>
              <a:t>Стационар</a:t>
            </a:r>
            <a:endParaRPr lang="ru-RU" sz="20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683568" y="1052736"/>
          <a:ext cx="7704856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i="1" dirty="0" smtClean="0">
                <a:latin typeface="Cambria" pitchFamily="18" charset="0"/>
              </a:rPr>
              <a:t/>
            </a:r>
            <a:br>
              <a:rPr lang="ru-RU" sz="2700" i="1" dirty="0" smtClean="0">
                <a:latin typeface="Cambria" pitchFamily="18" charset="0"/>
              </a:rPr>
            </a:br>
            <a:r>
              <a:rPr lang="ru-RU" sz="2700" i="1" dirty="0" smtClean="0">
                <a:latin typeface="Cambria" pitchFamily="18" charset="0"/>
              </a:rPr>
              <a:t>Формы </a:t>
            </a:r>
            <a:r>
              <a:rPr lang="ru-RU" sz="2700" i="1" dirty="0" smtClean="0">
                <a:latin typeface="Cambria" pitchFamily="18" charset="0"/>
              </a:rPr>
              <a:t>благодарения в амбулатории</a:t>
            </a:r>
            <a:r>
              <a:rPr lang="ru-RU" sz="4400" i="1" dirty="0" smtClean="0"/>
              <a:t/>
            </a:r>
            <a:br>
              <a:rPr lang="ru-RU" sz="4400" i="1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908050"/>
          <a:ext cx="8229600" cy="5099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i="1" dirty="0" smtClean="0">
                <a:latin typeface="Cambria" pitchFamily="18" charset="0"/>
              </a:rPr>
              <a:t/>
            </a:r>
            <a:br>
              <a:rPr lang="ru-RU" sz="2700" i="1" dirty="0" smtClean="0">
                <a:latin typeface="Cambria" pitchFamily="18" charset="0"/>
              </a:rPr>
            </a:br>
            <a:r>
              <a:rPr lang="ru-RU" sz="2700" i="1" dirty="0" smtClean="0">
                <a:latin typeface="Cambria" pitchFamily="18" charset="0"/>
              </a:rPr>
              <a:t>Формы </a:t>
            </a:r>
            <a:r>
              <a:rPr lang="ru-RU" sz="2700" i="1" dirty="0" smtClean="0">
                <a:latin typeface="Cambria" pitchFamily="18" charset="0"/>
              </a:rPr>
              <a:t>благодарения в стационаре</a:t>
            </a:r>
            <a:r>
              <a:rPr lang="ru-RU" sz="4400" i="1" dirty="0" smtClean="0"/>
              <a:t/>
            </a:r>
            <a:br>
              <a:rPr lang="ru-RU" sz="4400" i="1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908050"/>
          <a:ext cx="8229600" cy="5099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96144"/>
          </a:xfrm>
        </p:spPr>
        <p:txBody>
          <a:bodyPr>
            <a:normAutofit fontScale="90000"/>
          </a:bodyPr>
          <a:lstStyle/>
          <a:p>
            <a:pPr lvl="1" algn="r"/>
            <a:r>
              <a:rPr lang="ru-RU" b="1" i="1" dirty="0" smtClean="0">
                <a:latin typeface="Cambria" pitchFamily="18" charset="0"/>
              </a:rPr>
              <a:t/>
            </a:r>
            <a:br>
              <a:rPr lang="ru-RU" b="1" i="1" dirty="0" smtClean="0">
                <a:latin typeface="Cambria" pitchFamily="18" charset="0"/>
              </a:rPr>
            </a:br>
            <a:r>
              <a:rPr lang="ru-RU" b="1" i="1" dirty="0">
                <a:latin typeface="Cambria" pitchFamily="18" charset="0"/>
              </a:rPr>
              <a:t/>
            </a:r>
            <a:br>
              <a:rPr lang="ru-RU" b="1" i="1" dirty="0">
                <a:latin typeface="Cambria" pitchFamily="18" charset="0"/>
              </a:rPr>
            </a:br>
            <a:r>
              <a:rPr lang="ru-RU" b="1" i="1" dirty="0" smtClean="0">
                <a:latin typeface="Cambria" pitchFamily="18" charset="0"/>
              </a:rPr>
              <a:t/>
            </a:r>
            <a:br>
              <a:rPr lang="ru-RU" b="1" i="1" dirty="0" smtClean="0">
                <a:latin typeface="Cambria" pitchFamily="18" charset="0"/>
              </a:rPr>
            </a:br>
            <a:r>
              <a:rPr lang="ru-RU" i="1" dirty="0" smtClean="0">
                <a:latin typeface="Cambria" pitchFamily="18" charset="0"/>
              </a:rPr>
              <a:t>Доля </a:t>
            </a:r>
            <a:r>
              <a:rPr lang="ru-RU" i="1" dirty="0">
                <a:latin typeface="Cambria" pitchFamily="18" charset="0"/>
              </a:rPr>
              <a:t>потребителей услуг, удовлетворенных качеством и полнотой информации о работе медицинской организации и порядке предоставления медицинских услуг, доступной в помещениях медицинской органи</a:t>
            </a:r>
            <a:r>
              <a:rPr lang="ru-RU" i="1" dirty="0"/>
              <a:t>зации</a:t>
            </a:r>
            <a:r>
              <a:rPr lang="ru-RU" dirty="0"/>
              <a:t/>
            </a:r>
            <a:br>
              <a:rPr lang="ru-RU" dirty="0"/>
            </a:br>
            <a:r>
              <a:rPr lang="ru-RU" b="1" i="1" dirty="0"/>
              <a:t> </a:t>
            </a:r>
            <a:r>
              <a:rPr lang="ru-RU" dirty="0"/>
              <a:t/>
            </a:r>
            <a:br>
              <a:rPr lang="ru-RU" dirty="0"/>
            </a:br>
            <a:r>
              <a:rPr lang="ru-RU" sz="1300" i="1" dirty="0">
                <a:latin typeface="Cambria" pitchFamily="18" charset="0"/>
              </a:rPr>
              <a:t>Диаграмма 1.4.А.</a:t>
            </a:r>
            <a:r>
              <a:rPr lang="ru-RU" sz="1300" dirty="0">
                <a:latin typeface="Cambria" pitchFamily="18" charset="0"/>
              </a:rPr>
              <a:t/>
            </a:r>
            <a:br>
              <a:rPr lang="ru-RU" sz="1300" dirty="0">
                <a:latin typeface="Cambria" pitchFamily="18" charset="0"/>
              </a:rPr>
            </a:br>
            <a:endParaRPr lang="ru-RU" sz="1300" dirty="0">
              <a:latin typeface="Cambria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67544" y="1196752"/>
          <a:ext cx="8229600" cy="5055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8075240" cy="1224136"/>
          </a:xfrm>
        </p:spPr>
        <p:txBody>
          <a:bodyPr>
            <a:normAutofit fontScale="90000"/>
          </a:bodyPr>
          <a:lstStyle/>
          <a:p>
            <a:pPr lvl="1" algn="r" rtl="0">
              <a:spcBef>
                <a:spcPct val="0"/>
              </a:spcBef>
            </a:pPr>
            <a:r>
              <a:rPr lang="ru-RU" i="1" dirty="0">
                <a:latin typeface="Cambria" pitchFamily="18" charset="0"/>
              </a:rPr>
              <a:t>Доля потребителей услуг, удовлетворенных качеством и полнотой информации о работе медицинской организации и порядке предоставления медицинских услуг, доступной на официальном сайте медицинской организации</a:t>
            </a:r>
            <a:r>
              <a:rPr lang="ru-RU" sz="1600" i="1" dirty="0">
                <a:latin typeface="Cambria" pitchFamily="18" charset="0"/>
              </a:rPr>
              <a:t/>
            </a:r>
            <a:br>
              <a:rPr lang="ru-RU" sz="1600" i="1" dirty="0">
                <a:latin typeface="Cambria" pitchFamily="18" charset="0"/>
              </a:rPr>
            </a:br>
            <a:r>
              <a:rPr lang="ru-RU" sz="1200" i="1" dirty="0" smtClean="0">
                <a:latin typeface="Cambria" pitchFamily="18" charset="0"/>
              </a:rPr>
              <a:t/>
            </a:r>
            <a:br>
              <a:rPr lang="ru-RU" sz="1200" i="1" dirty="0" smtClean="0">
                <a:latin typeface="Cambria" pitchFamily="18" charset="0"/>
              </a:rPr>
            </a:br>
            <a:r>
              <a:rPr lang="ru-RU" sz="1300" i="1" dirty="0" smtClean="0">
                <a:latin typeface="Cambria" pitchFamily="18" charset="0"/>
              </a:rPr>
              <a:t>Диаграмма </a:t>
            </a:r>
            <a:r>
              <a:rPr lang="ru-RU" sz="1300" i="1" dirty="0">
                <a:latin typeface="Cambria" pitchFamily="18" charset="0"/>
              </a:rPr>
              <a:t>1.5.А.</a:t>
            </a:r>
            <a:br>
              <a:rPr lang="ru-RU" sz="1300" i="1" dirty="0">
                <a:latin typeface="Cambria" pitchFamily="18" charset="0"/>
              </a:rPr>
            </a:br>
            <a:endParaRPr lang="ru-RU" sz="1300" i="1" dirty="0">
              <a:latin typeface="Cambria" pitchFamily="18" charset="0"/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1"/>
          </p:nvPr>
        </p:nvGraphicFramePr>
        <p:xfrm>
          <a:off x="683568" y="1268760"/>
          <a:ext cx="7848872" cy="52050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80120"/>
          </a:xfrm>
        </p:spPr>
        <p:txBody>
          <a:bodyPr>
            <a:normAutofit fontScale="90000"/>
          </a:bodyPr>
          <a:lstStyle/>
          <a:p>
            <a:pPr algn="r"/>
            <a:r>
              <a:rPr lang="ru-RU" sz="1800" i="1" dirty="0" smtClean="0">
                <a:latin typeface="Cambria" pitchFamily="18" charset="0"/>
              </a:rPr>
              <a:t/>
            </a:r>
            <a:br>
              <a:rPr lang="ru-RU" sz="1800" i="1" dirty="0" smtClean="0">
                <a:latin typeface="Cambria" pitchFamily="18" charset="0"/>
              </a:rPr>
            </a:br>
            <a:r>
              <a:rPr lang="ru-RU" sz="1800" i="1" dirty="0" smtClean="0">
                <a:latin typeface="Cambria" pitchFamily="18" charset="0"/>
              </a:rPr>
              <a:t/>
            </a:r>
            <a:br>
              <a:rPr lang="ru-RU" sz="1800" i="1" dirty="0" smtClean="0">
                <a:latin typeface="Cambria" pitchFamily="18" charset="0"/>
              </a:rPr>
            </a:br>
            <a:r>
              <a:rPr lang="ru-RU" sz="1800" i="1" dirty="0" smtClean="0">
                <a:latin typeface="Cambria" pitchFamily="18" charset="0"/>
              </a:rPr>
              <a:t>Доля </a:t>
            </a:r>
            <a:r>
              <a:rPr lang="ru-RU" sz="1800" i="1" dirty="0" smtClean="0">
                <a:latin typeface="Cambria" pitchFamily="18" charset="0"/>
              </a:rPr>
              <a:t>потребителей услуг, которые записались на прием к врачу при первом обращении в медицинскую организацию</a:t>
            </a:r>
            <a:r>
              <a:rPr lang="ru-RU" sz="1800" dirty="0" smtClean="0">
                <a:latin typeface="Cambria" pitchFamily="18" charset="0"/>
              </a:rPr>
              <a:t/>
            </a:r>
            <a:br>
              <a:rPr lang="ru-RU" sz="1800" dirty="0" smtClean="0">
                <a:latin typeface="Cambria" pitchFamily="18" charset="0"/>
              </a:rPr>
            </a:br>
            <a:r>
              <a:rPr lang="ru-RU" sz="1800" dirty="0" smtClean="0">
                <a:latin typeface="Cambria" pitchFamily="18" charset="0"/>
              </a:rPr>
              <a:t/>
            </a:r>
            <a:br>
              <a:rPr lang="ru-RU" sz="1800" dirty="0" smtClean="0">
                <a:latin typeface="Cambria" pitchFamily="18" charset="0"/>
              </a:rPr>
            </a:br>
            <a:r>
              <a:rPr lang="ru-RU" sz="1300" b="0" i="1" dirty="0" smtClean="0">
                <a:latin typeface="Cambria" pitchFamily="18" charset="0"/>
              </a:rPr>
              <a:t>Диаграмма </a:t>
            </a:r>
            <a:r>
              <a:rPr lang="ru-RU" sz="1300" b="0" i="1" dirty="0" smtClean="0">
                <a:latin typeface="Cambria" pitchFamily="18" charset="0"/>
              </a:rPr>
              <a:t>2.1.А.</a:t>
            </a:r>
            <a:r>
              <a:rPr lang="ru-RU" sz="1300" b="0" i="1" dirty="0" smtClean="0"/>
              <a:t/>
            </a:r>
            <a:br>
              <a:rPr lang="ru-RU" sz="1300" b="0" i="1" dirty="0" smtClean="0"/>
            </a:br>
            <a:endParaRPr lang="ru-RU" sz="1300" b="0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196975"/>
          <a:ext cx="8229600" cy="4810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pPr algn="r"/>
            <a:r>
              <a:rPr lang="ru-RU" sz="1600" dirty="0" smtClean="0">
                <a:latin typeface="Cambria" pitchFamily="18" charset="0"/>
              </a:rPr>
              <a:t> </a:t>
            </a:r>
            <a:br>
              <a:rPr lang="ru-RU" sz="1600" dirty="0" smtClean="0">
                <a:latin typeface="Cambria" pitchFamily="18" charset="0"/>
              </a:rPr>
            </a:br>
            <a:r>
              <a:rPr lang="ru-RU" sz="2000" i="1" dirty="0" smtClean="0">
                <a:latin typeface="Cambria" pitchFamily="18" charset="0"/>
              </a:rPr>
              <a:t>Средний срок ожидания приема у врача с момента записи на прием </a:t>
            </a:r>
            <a:br>
              <a:rPr lang="ru-RU" sz="2000" i="1" dirty="0" smtClean="0">
                <a:latin typeface="Cambria" pitchFamily="18" charset="0"/>
              </a:rPr>
            </a:br>
            <a:r>
              <a:rPr lang="ru-RU" sz="1600" i="1" dirty="0" smtClean="0">
                <a:latin typeface="Cambria" pitchFamily="18" charset="0"/>
              </a:rPr>
              <a:t> </a:t>
            </a:r>
            <a:r>
              <a:rPr lang="ru-RU" sz="1600" dirty="0" smtClean="0">
                <a:latin typeface="Cambria" pitchFamily="18" charset="0"/>
              </a:rPr>
              <a:t/>
            </a:r>
            <a:br>
              <a:rPr lang="ru-RU" sz="1600" dirty="0" smtClean="0">
                <a:latin typeface="Cambria" pitchFamily="18" charset="0"/>
              </a:rPr>
            </a:br>
            <a:r>
              <a:rPr lang="ru-RU" sz="1300" i="1" dirty="0" smtClean="0">
                <a:latin typeface="Cambria" pitchFamily="18" charset="0"/>
              </a:rPr>
              <a:t>Диаграмма 2.2.А.</a:t>
            </a:r>
            <a:r>
              <a:rPr lang="ru-RU" sz="1300" dirty="0" smtClean="0">
                <a:latin typeface="Cambria" pitchFamily="18" charset="0"/>
              </a:rPr>
              <a:t/>
            </a:r>
            <a:br>
              <a:rPr lang="ru-RU" sz="1300" dirty="0" smtClean="0">
                <a:latin typeface="Cambria" pitchFamily="18" charset="0"/>
              </a:rPr>
            </a:br>
            <a:endParaRPr lang="ru-RU" sz="1300" dirty="0">
              <a:latin typeface="Cambria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908720"/>
          <a:ext cx="8229600" cy="50983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080120"/>
          </a:xfrm>
        </p:spPr>
        <p:txBody>
          <a:bodyPr>
            <a:normAutofit fontScale="90000"/>
          </a:bodyPr>
          <a:lstStyle/>
          <a:p>
            <a:pPr lvl="1" algn="r"/>
            <a:r>
              <a:rPr lang="ru-RU" sz="2000" b="1" i="1" dirty="0" smtClean="0">
                <a:latin typeface="Cambria" pitchFamily="18" charset="0"/>
              </a:rPr>
              <a:t/>
            </a:r>
            <a:br>
              <a:rPr lang="ru-RU" sz="2000" b="1" i="1" dirty="0" smtClean="0">
                <a:latin typeface="Cambria" pitchFamily="18" charset="0"/>
              </a:rPr>
            </a:br>
            <a:r>
              <a:rPr lang="ru-RU" sz="2000" i="1" dirty="0" smtClean="0">
                <a:latin typeface="Cambria" pitchFamily="18" charset="0"/>
              </a:rPr>
              <a:t>Доступность </a:t>
            </a:r>
            <a:r>
              <a:rPr lang="ru-RU" sz="2000" i="1" dirty="0">
                <a:latin typeface="Cambria" pitchFamily="18" charset="0"/>
              </a:rPr>
              <a:t>записи на прием к врачу</a:t>
            </a:r>
            <a:br>
              <a:rPr lang="ru-RU" sz="2000" i="1" dirty="0">
                <a:latin typeface="Cambria" pitchFamily="18" charset="0"/>
              </a:rPr>
            </a:br>
            <a:r>
              <a:rPr lang="ru-RU" sz="2000" dirty="0" smtClean="0">
                <a:latin typeface="Cambria" pitchFamily="18" charset="0"/>
              </a:rPr>
              <a:t/>
            </a:r>
            <a:br>
              <a:rPr lang="ru-RU" sz="2000" dirty="0" smtClean="0">
                <a:latin typeface="Cambria" pitchFamily="18" charset="0"/>
              </a:rPr>
            </a:br>
            <a:r>
              <a:rPr lang="ru-RU" sz="1300" i="1" dirty="0" smtClean="0">
                <a:latin typeface="Cambria" pitchFamily="18" charset="0"/>
              </a:rPr>
              <a:t>Диаграмма </a:t>
            </a:r>
            <a:r>
              <a:rPr lang="ru-RU" sz="1300" i="1" dirty="0">
                <a:latin typeface="Cambria" pitchFamily="18" charset="0"/>
              </a:rPr>
              <a:t>2.3.А</a:t>
            </a:r>
            <a:r>
              <a:rPr lang="ru-RU" sz="1600" i="1" dirty="0">
                <a:latin typeface="Cambria" pitchFamily="18" charset="0"/>
              </a:rPr>
              <a:t>.</a:t>
            </a:r>
            <a:r>
              <a:rPr lang="ru-RU" sz="1600" dirty="0"/>
              <a:t/>
            </a:r>
            <a:br>
              <a:rPr lang="ru-RU" sz="1600" dirty="0"/>
            </a:br>
            <a:endParaRPr lang="ru-RU" sz="1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124745"/>
          <a:ext cx="8075240" cy="48823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207</TotalTime>
  <Words>920</Words>
  <Application>Microsoft Office PowerPoint</Application>
  <PresentationFormat>Экран (4:3)</PresentationFormat>
  <Paragraphs>122</Paragraphs>
  <Slides>44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44</vt:i4>
      </vt:variant>
    </vt:vector>
  </HeadingPairs>
  <TitlesOfParts>
    <vt:vector size="45" baseType="lpstr">
      <vt:lpstr>Эркер</vt:lpstr>
      <vt:lpstr>            Министерство образования и науки Российской Федерации Федеральное государственное бюджетное образовательное  учреждение высшего образования «Кабардино-Балкарский государственный университет им. Х.М.Бербекова»  ЦЕНТР СОЦИОЛОГИЧЕСКИХ ИССЛЕДОВАНИЙ                </vt:lpstr>
      <vt:lpstr>Слайд 2</vt:lpstr>
      <vt:lpstr>КРИТЕРИИ ОЦЕНКИ КАЧЕСТВА ОКАЗАНИЯ УСЛУГ МЕДИЦИНСКИМИ ОРГАНИЗАЦИЯМИ:</vt:lpstr>
      <vt:lpstr>   МЕДИЦИНСКИЕ УЧРЕЖДЕНИЯ АМБУЛАТОРНОГО ТИПА </vt:lpstr>
      <vt:lpstr>   Доля потребителей услуг, удовлетворенных качеством и полнотой информации о работе медицинской организации и порядке предоставления медицинских услуг, доступной в помещениях медицинской организации   Диаграмма 1.4.А. </vt:lpstr>
      <vt:lpstr>Доля потребителей услуг, удовлетворенных качеством и полнотой информации о работе медицинской организации и порядке предоставления медицинских услуг, доступной на официальном сайте медицинской организации  Диаграмма 1.5.А. </vt:lpstr>
      <vt:lpstr>  Доля потребителей услуг, которые записались на прием к врачу при первом обращении в медицинскую организацию  Диаграмма 2.1.А. </vt:lpstr>
      <vt:lpstr>  Средний срок ожидания приема у врача с момента записи на прием    Диаграмма 2.2.А. </vt:lpstr>
      <vt:lpstr> Доступность записи на прием к врачу  Диаграмма 2.3.А. </vt:lpstr>
      <vt:lpstr> Доля потребительских услуг, удовлетворенных условиями пребывания в медицинской организации  Диаграмма 2.4.А. </vt:lpstr>
      <vt:lpstr>Доля потребителей услуг с ограниченными возможностями здоровья, удовлетворенных условиями пребывания в медицинской организации   Диаграмма 2.5.А.</vt:lpstr>
      <vt:lpstr>Средний срок ожидания диагностического исследования с момента получения направления на диагностическое исследование   Диаграмма 3.1.А. </vt:lpstr>
      <vt:lpstr>Доля потребителей услуг, которых врач принял во время, установленное по записи   Диаграмма 3.2.А. </vt:lpstr>
      <vt:lpstr>  Доля потребителей услуг, положительно оценивающих доброжелательность и вежливость работников медицинской организации  Диаграмма 4.1.А. </vt:lpstr>
      <vt:lpstr>Доля потребителей услуг, положительно оценивающих компетентность медицинских работников медицинской организации   Диаграмма 4.2.А. </vt:lpstr>
      <vt:lpstr>Доля потребителей услуг, удовлетворенных оказанными услугами   Диаграмма 5.1. А. </vt:lpstr>
      <vt:lpstr>Доля потребителей услуг, готовых рекомендовать медицинскую организацию для получения медицинской помощи   Диаграмма 5.2. А. </vt:lpstr>
      <vt:lpstr>Основные выводы: Амбулатория</vt:lpstr>
      <vt:lpstr>Амбулатория: основные выводы</vt:lpstr>
      <vt:lpstr> МЕДИЦИНСКИЕ УЧРЕЖДЕНИЯ СТАЦИОНАРНОГО ТИПА</vt:lpstr>
      <vt:lpstr>Доля потребителей услуг, удовлетворенных качеством и полнотой информации о работе медицинской организации и порядке предоставления медицинских услуг, доступной в помещениях медицинской организации   Диаграмма 1.4.С.</vt:lpstr>
      <vt:lpstr>     Доля потребителей услуг, удовлетворенных качеством и полнотой информации о работе медицинской организации и порядке предоставления медицинских услуг, доступной на официальном сайте медицинской организации   Диаграмма 1.5.С.  </vt:lpstr>
      <vt:lpstr>Доля потребителей услуг, удовлетворенных условиями пребывания в медицинской организации   Диаграмма  2.1.С. </vt:lpstr>
      <vt:lpstr>  Доля потребителей услуг, удовлетворенных питанием в медицинской организации   Диаграмма 2.2.С. </vt:lpstr>
      <vt:lpstr> Доля потребителей услуг, у которых во время пребывания в стационаре не возникла необходимость оплачивать назначенные диагностические исследования за свой счет   Диаграмма 2.3.С.  </vt:lpstr>
      <vt:lpstr>  Доля потребителей услуг, у которых во время пребывания в стационаре не возникла необходимость оплачивать назначенные лекарственные средства за свой счет   Диаграмма 2.4.С. </vt:lpstr>
      <vt:lpstr>Доля потребителей услуг с ограниченными возможностями здоровья, удовлетворенных условиями пребывания в медицинской организации   Диаграмма 2.5.С. </vt:lpstr>
      <vt:lpstr> Средний срок ожидания плановой госпитализации с момента получения направления на плановую госпитализацию  Диаграмма 3.2.С. </vt:lpstr>
      <vt:lpstr> Доля потребителей услуг, положительно оценивающих доброжелательность и вежливость работников медицинской организации   Диаграмма 4.1.С. </vt:lpstr>
      <vt:lpstr>  Доля потребителей услуг, положительно оценивающих компетентность работников медицинской организации   Диаграмма 4.2.С. </vt:lpstr>
      <vt:lpstr>Доля потребителей услуг, удовлетворенных оказанными услугами    Диаграмма 5.1.С.</vt:lpstr>
      <vt:lpstr>Доля потребителей услуг, готовых рекомендовать медицинскую организацию для получения медицинской помощи   Диаграмма 5.2.С.</vt:lpstr>
      <vt:lpstr>Доля потребителей услуг, удовлетворенных действиями персонала медицинской организации по уходу     Диаграмма 5.3.С. </vt:lpstr>
      <vt:lpstr>Основные выводы: Стационар</vt:lpstr>
      <vt:lpstr>Стационар: основные выводы</vt:lpstr>
      <vt:lpstr>Стационар: основные выводы</vt:lpstr>
      <vt:lpstr> Рейтинг  медицинских учреждений амбулаторного типа  </vt:lpstr>
      <vt:lpstr>Рейтинг  медицинских учреждений стационарного типа </vt:lpstr>
      <vt:lpstr>   СТАТГРУППИРОВАННЫЕ ЭМПИРИЧЕСКИЕ МАТЕРИАЛЫ, НЕ ВОШЕДШИЕ В РЕЙТИНГОВЫЕ ПОКАЗАТЕЛИ  </vt:lpstr>
      <vt:lpstr> Кто был инициатором благодарения </vt:lpstr>
      <vt:lpstr>     Формы благодарения Амбулатория    </vt:lpstr>
      <vt:lpstr>Формы благодарения Стационар</vt:lpstr>
      <vt:lpstr> Формы благодарения в амбулатории </vt:lpstr>
      <vt:lpstr> Формы благодарения в стационаре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Министерство образования и науки Российской Федерации Федеральное государственное бюджетное образовательное  учреждение высшего образования «Кабардино-Балкарский государственный университет им. Х.М.Бербекова»  ЦЕНТР СОЦИОЛОГИЧЕСКИХ ИССЛЕДОВАНИЙ                </dc:title>
  <dc:creator>Фатима</dc:creator>
  <cp:lastModifiedBy>Фатима</cp:lastModifiedBy>
  <cp:revision>22</cp:revision>
  <dcterms:created xsi:type="dcterms:W3CDTF">2016-11-09T13:28:41Z</dcterms:created>
  <dcterms:modified xsi:type="dcterms:W3CDTF">2016-11-09T17:06:35Z</dcterms:modified>
</cp:coreProperties>
</file>